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4" r:id="rId2"/>
  </p:sldMasterIdLst>
  <p:notesMasterIdLst>
    <p:notesMasterId r:id="rId97"/>
  </p:notesMasterIdLst>
  <p:handoutMasterIdLst>
    <p:handoutMasterId r:id="rId98"/>
  </p:handoutMasterIdLst>
  <p:sldIdLst>
    <p:sldId id="384" r:id="rId3"/>
    <p:sldId id="256" r:id="rId4"/>
    <p:sldId id="257" r:id="rId5"/>
    <p:sldId id="375" r:id="rId6"/>
    <p:sldId id="435" r:id="rId7"/>
    <p:sldId id="394" r:id="rId8"/>
    <p:sldId id="395" r:id="rId9"/>
    <p:sldId id="267" r:id="rId10"/>
    <p:sldId id="387" r:id="rId11"/>
    <p:sldId id="284" r:id="rId12"/>
    <p:sldId id="433" r:id="rId13"/>
    <p:sldId id="286" r:id="rId14"/>
    <p:sldId id="287" r:id="rId15"/>
    <p:sldId id="288" r:id="rId16"/>
    <p:sldId id="289" r:id="rId17"/>
    <p:sldId id="290" r:id="rId18"/>
    <p:sldId id="436" r:id="rId19"/>
    <p:sldId id="263" r:id="rId20"/>
    <p:sldId id="260" r:id="rId21"/>
    <p:sldId id="271" r:id="rId22"/>
    <p:sldId id="434" r:id="rId23"/>
    <p:sldId id="437" r:id="rId24"/>
    <p:sldId id="264" r:id="rId25"/>
    <p:sldId id="261" r:id="rId26"/>
    <p:sldId id="389" r:id="rId27"/>
    <p:sldId id="390" r:id="rId28"/>
    <p:sldId id="393" r:id="rId29"/>
    <p:sldId id="392" r:id="rId30"/>
    <p:sldId id="262" r:id="rId31"/>
    <p:sldId id="438" r:id="rId32"/>
    <p:sldId id="269" r:id="rId33"/>
    <p:sldId id="270" r:id="rId34"/>
    <p:sldId id="274" r:id="rId35"/>
    <p:sldId id="378" r:id="rId36"/>
    <p:sldId id="312" r:id="rId37"/>
    <p:sldId id="379" r:id="rId38"/>
    <p:sldId id="380" r:id="rId39"/>
    <p:sldId id="381" r:id="rId40"/>
    <p:sldId id="383" r:id="rId41"/>
    <p:sldId id="417" r:id="rId42"/>
    <p:sldId id="418" r:id="rId43"/>
    <p:sldId id="419" r:id="rId44"/>
    <p:sldId id="396" r:id="rId45"/>
    <p:sldId id="398" r:id="rId46"/>
    <p:sldId id="399" r:id="rId47"/>
    <p:sldId id="420" r:id="rId48"/>
    <p:sldId id="422" r:id="rId49"/>
    <p:sldId id="421" r:id="rId50"/>
    <p:sldId id="423" r:id="rId51"/>
    <p:sldId id="403" r:id="rId52"/>
    <p:sldId id="405" r:id="rId53"/>
    <p:sldId id="406" r:id="rId54"/>
    <p:sldId id="424" r:id="rId55"/>
    <p:sldId id="425" r:id="rId56"/>
    <p:sldId id="426" r:id="rId57"/>
    <p:sldId id="427" r:id="rId58"/>
    <p:sldId id="407" r:id="rId59"/>
    <p:sldId id="409" r:id="rId60"/>
    <p:sldId id="410" r:id="rId61"/>
    <p:sldId id="411" r:id="rId62"/>
    <p:sldId id="292" r:id="rId63"/>
    <p:sldId id="340" r:id="rId64"/>
    <p:sldId id="293" r:id="rId65"/>
    <p:sldId id="342" r:id="rId66"/>
    <p:sldId id="341" r:id="rId67"/>
    <p:sldId id="298" r:id="rId68"/>
    <p:sldId id="344" r:id="rId69"/>
    <p:sldId id="346" r:id="rId70"/>
    <p:sldId id="345" r:id="rId71"/>
    <p:sldId id="347" r:id="rId72"/>
    <p:sldId id="348" r:id="rId73"/>
    <p:sldId id="349" r:id="rId74"/>
    <p:sldId id="351" r:id="rId75"/>
    <p:sldId id="352" r:id="rId76"/>
    <p:sldId id="353" r:id="rId77"/>
    <p:sldId id="428" r:id="rId78"/>
    <p:sldId id="429" r:id="rId79"/>
    <p:sldId id="430" r:id="rId80"/>
    <p:sldId id="440" r:id="rId81"/>
    <p:sldId id="441" r:id="rId82"/>
    <p:sldId id="442" r:id="rId83"/>
    <p:sldId id="443" r:id="rId84"/>
    <p:sldId id="439" r:id="rId85"/>
    <p:sldId id="445" r:id="rId86"/>
    <p:sldId id="453" r:id="rId87"/>
    <p:sldId id="454" r:id="rId88"/>
    <p:sldId id="455" r:id="rId89"/>
    <p:sldId id="456" r:id="rId90"/>
    <p:sldId id="457" r:id="rId91"/>
    <p:sldId id="458" r:id="rId92"/>
    <p:sldId id="282" r:id="rId93"/>
    <p:sldId id="416" r:id="rId94"/>
    <p:sldId id="432" r:id="rId95"/>
    <p:sldId id="459" r:id="rId9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104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43" autoAdjust="0"/>
    <p:restoredTop sz="94679" autoAdjust="0"/>
  </p:normalViewPr>
  <p:slideViewPr>
    <p:cSldViewPr>
      <p:cViewPr varScale="1">
        <p:scale>
          <a:sx n="82" d="100"/>
          <a:sy n="82" d="100"/>
        </p:scale>
        <p:origin x="-1330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386411889596694E-2"/>
          <c:y val="3.3138401559454196E-2"/>
          <c:w val="0.9309978768577496"/>
          <c:h val="0.855750487329435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2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568734735775818E-3"/>
                  <c:y val="0.10790368996243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452746500340147E-4"/>
                  <c:y val="0.1293718959209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514659802489582E-3"/>
                  <c:y val="0.1288647242612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947784174640424E-3"/>
                  <c:y val="0.1698133550863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69200737451007E-2"/>
                  <c:y val="0.15762302951514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9277997988700822E-3"/>
                  <c:y val="0.15907813390478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865108662023989E-3"/>
                  <c:y val="0.18192390017890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445646561985378E-2"/>
                  <c:y val="0.19391864363378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9889589992011819E-3"/>
                  <c:y val="0.20645922789070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2244158100890249E-3"/>
                  <c:y val="0.2243146770831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1372670048109894E-3"/>
                  <c:y val="0.278648364200086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 w="25255">
                <a:noFill/>
              </a:ln>
            </c:spPr>
            <c:txPr>
              <a:bodyPr/>
              <a:lstStyle/>
              <a:p>
                <a:pPr>
                  <a:defRPr sz="1392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558</c:v>
                </c:pt>
                <c:pt idx="1">
                  <c:v>544</c:v>
                </c:pt>
                <c:pt idx="2">
                  <c:v>517</c:v>
                </c:pt>
                <c:pt idx="3">
                  <c:v>510</c:v>
                </c:pt>
                <c:pt idx="4">
                  <c:v>476</c:v>
                </c:pt>
                <c:pt idx="5">
                  <c:v>442</c:v>
                </c:pt>
                <c:pt idx="6">
                  <c:v>436</c:v>
                </c:pt>
                <c:pt idx="7">
                  <c:v>425</c:v>
                </c:pt>
                <c:pt idx="8">
                  <c:v>420</c:v>
                </c:pt>
                <c:pt idx="9">
                  <c:v>402</c:v>
                </c:pt>
                <c:pt idx="10">
                  <c:v>385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2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255">
                <a:noFill/>
              </a:ln>
            </c:spPr>
            <c:txPr>
              <a:bodyPr/>
              <a:lstStyle/>
              <a:p>
                <a:pPr>
                  <a:defRPr sz="2212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2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255">
                <a:noFill/>
              </a:ln>
            </c:spPr>
            <c:txPr>
              <a:bodyPr/>
              <a:lstStyle/>
              <a:p>
                <a:pPr>
                  <a:defRPr sz="2212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1245952"/>
        <c:axId val="21247488"/>
        <c:axId val="0"/>
      </c:bar3DChart>
      <c:catAx>
        <c:axId val="212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124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47488"/>
        <c:scaling>
          <c:orientation val="minMax"/>
        </c:scaling>
        <c:delete val="0"/>
        <c:axPos val="l"/>
        <c:majorGridlines>
          <c:spPr>
            <a:ln w="315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4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21245952"/>
        <c:crosses val="autoZero"/>
        <c:crossBetween val="between"/>
        <c:majorUnit val="50"/>
        <c:minorUnit val="25"/>
      </c:valAx>
      <c:spPr>
        <a:noFill/>
        <a:ln w="2525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12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история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438208"/>
        <c:axId val="61448192"/>
        <c:axId val="0"/>
      </c:bar3DChart>
      <c:catAx>
        <c:axId val="6143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61448192"/>
        <c:crosses val="autoZero"/>
        <c:auto val="1"/>
        <c:lblAlgn val="ctr"/>
        <c:lblOffset val="100"/>
        <c:noMultiLvlLbl val="0"/>
      </c:catAx>
      <c:valAx>
        <c:axId val="6144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43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46848"/>
        <c:axId val="77248384"/>
        <c:axId val="0"/>
      </c:bar3DChart>
      <c:catAx>
        <c:axId val="7724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77248384"/>
        <c:crosses val="autoZero"/>
        <c:auto val="1"/>
        <c:lblAlgn val="ctr"/>
        <c:lblOffset val="100"/>
        <c:noMultiLvlLbl val="0"/>
      </c:catAx>
      <c:valAx>
        <c:axId val="7724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24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721934369602803E-2"/>
          <c:y val="6.363636363636363E-2"/>
          <c:w val="0.92400690846286659"/>
          <c:h val="0.645454545454545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FF0000"/>
            </a:solidFill>
            <a:ln w="1270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6695518703055E-2"/>
                  <c:y val="0.18036564807003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44038353026841E-2"/>
                  <c:y val="0.14545454545454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703881274556432E-3"/>
                  <c:y val="-4.646311605396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26869524727863E-2"/>
                  <c:y val="-2.2710335644645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85323500063963E-2"/>
                  <c:y val="-4.0920655420499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216436447724196E-2"/>
                  <c:y val="0.15309292079730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40837303169823E-2"/>
                  <c:y val="-1.816488109919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7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160448"/>
        <c:axId val="77161984"/>
        <c:axId val="0"/>
      </c:bar3DChart>
      <c:catAx>
        <c:axId val="771604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16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161984"/>
        <c:scaling>
          <c:orientation val="minMax"/>
        </c:scaling>
        <c:delete val="0"/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160448"/>
        <c:crosses val="autoZero"/>
        <c:crossBetween val="between"/>
      </c:valAx>
      <c:spPr>
        <a:noFill/>
        <a:ln w="25407">
          <a:noFill/>
        </a:ln>
      </c:spPr>
    </c:plotArea>
    <c:legend>
      <c:legendPos val="b"/>
      <c:layout>
        <c:manualLayout>
          <c:xMode val="edge"/>
          <c:yMode val="edge"/>
          <c:x val="0.40241796200345487"/>
          <c:y val="0.87727272727272732"/>
          <c:w val="0.19343696027633875"/>
          <c:h val="0.10909090909090918"/>
        </c:manualLayout>
      </c:layout>
      <c:overlay val="0"/>
      <c:spPr>
        <a:noFill/>
        <a:ln w="3176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8721934369602803E-2"/>
          <c:y val="6.363636363636363E-2"/>
          <c:w val="0.92174304737567214"/>
          <c:h val="0.71496428058054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ин.яз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256270980511856E-2"/>
                  <c:y val="-8.623557625389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09021655738537E-2"/>
                  <c:y val="-6.898800464571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64331775154511E-2"/>
                  <c:y val="-8.7030094488799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14235808545836E-3"/>
                  <c:y val="-1.360619218911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03539699335183E-2"/>
                  <c:y val="-3.50482483862048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051632838181678E-2"/>
                  <c:y val="0.15309565894171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697885998796754E-2"/>
                  <c:y val="-3.633346491638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1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188480"/>
        <c:axId val="92648576"/>
        <c:axId val="0"/>
      </c:bar3DChart>
      <c:catAx>
        <c:axId val="771884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648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26485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7188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5077720207253874"/>
          <c:y val="0.87727272727272732"/>
          <c:w val="0.17666569840391338"/>
          <c:h val="0.10909090909090918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количество учащихся начальных классов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учащихся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ln>
                <a:solidFill>
                  <a:srgbClr val="FFFF00"/>
                </a:solidFill>
              </a:ln>
            </c:spPr>
          </c:marker>
          <c:dPt>
            <c:idx val="0"/>
            <c:marker>
              <c:spPr>
                <a:solidFill>
                  <a:schemeClr val="accent2"/>
                </a:solidFill>
                <a:ln>
                  <a:solidFill>
                    <a:srgbClr val="FFFF00"/>
                  </a:solidFill>
                </a:ln>
              </c:spPr>
            </c:marker>
            <c:bubble3D val="0"/>
          </c:dPt>
          <c:dPt>
            <c:idx val="1"/>
            <c:marker>
              <c:spPr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2"/>
            <c:marker>
              <c:spPr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3"/>
            <c:marker>
              <c:spPr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4"/>
            <c:marker>
              <c:spPr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Pt>
            <c:idx val="5"/>
            <c:marker>
              <c:spPr>
                <a:ln w="57150">
                  <a:solidFill>
                    <a:srgbClr val="FFFF00"/>
                  </a:solidFill>
                </a:ln>
              </c:spPr>
            </c:marker>
            <c:bubble3D val="0"/>
            <c:spPr>
              <a:ln w="57150">
                <a:solidFill>
                  <a:srgbClr val="FFFF00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158</c:v>
                </c:pt>
                <c:pt idx="1">
                  <c:v>161</c:v>
                </c:pt>
                <c:pt idx="2">
                  <c:v>167</c:v>
                </c:pt>
                <c:pt idx="3">
                  <c:v>169</c:v>
                </c:pt>
                <c:pt idx="4">
                  <c:v>164</c:v>
                </c:pt>
                <c:pt idx="5">
                  <c:v>160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44352"/>
        <c:axId val="99058432"/>
      </c:lineChart>
      <c:catAx>
        <c:axId val="99044352"/>
        <c:scaling>
          <c:orientation val="minMax"/>
        </c:scaling>
        <c:delete val="0"/>
        <c:axPos val="b"/>
        <c:numFmt formatCode="dd/mmm" sourceLinked="1"/>
        <c:majorTickMark val="out"/>
        <c:minorTickMark val="none"/>
        <c:tickLblPos val="nextTo"/>
        <c:crossAx val="99058432"/>
        <c:crossesAt val="0"/>
        <c:auto val="1"/>
        <c:lblAlgn val="ctr"/>
        <c:lblOffset val="100"/>
        <c:noMultiLvlLbl val="0"/>
      </c:catAx>
      <c:valAx>
        <c:axId val="9905843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9904435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72972972972973"/>
          <c:y val="0.27272727272727282"/>
          <c:w val="0.50270270270270256"/>
          <c:h val="0.458585858585858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4739">
              <a:noFill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 w="24739">
                <a:noFill/>
              </a:ln>
            </c:spPr>
          </c:dPt>
          <c:dPt>
            <c:idx val="2"/>
            <c:bubble3D val="0"/>
            <c:spPr>
              <a:solidFill>
                <a:srgbClr val="009900"/>
              </a:solidFill>
              <a:ln w="24739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4739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"</a:t>
                    </a:r>
                    <a:r>
                      <a:rPr lang="ru-RU" dirty="0" smtClean="0"/>
                      <a:t>5«-19\15%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"4"-</a:t>
                    </a:r>
                    <a:r>
                      <a:rPr lang="ru-RU" dirty="0" smtClean="0"/>
                      <a:t>61\48,4%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"3</a:t>
                    </a:r>
                    <a:r>
                      <a:rPr lang="ru-RU" dirty="0" smtClean="0"/>
                      <a:t>"-42\33,3%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"</a:t>
                    </a:r>
                    <a:r>
                      <a:rPr lang="ru-RU" smtClean="0"/>
                      <a:t>2«-4\2%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 w="24739">
                <a:noFill/>
              </a:ln>
            </c:spPr>
            <c:txPr>
              <a:bodyPr/>
              <a:lstStyle/>
              <a:p>
                <a:pPr>
                  <a:defRPr sz="1753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"5"-19\15,3%</c:v>
                </c:pt>
                <c:pt idx="1">
                  <c:v>"4"-66\53,2%</c:v>
                </c:pt>
                <c:pt idx="2">
                  <c:v>"3"-39\31,5%</c:v>
                </c:pt>
                <c:pt idx="3">
                  <c:v>"2"-0\0%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19</c:v>
                </c:pt>
                <c:pt idx="1">
                  <c:v>61</c:v>
                </c:pt>
                <c:pt idx="2">
                  <c:v>42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3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739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"5"-19\15,3%</c:v>
                </c:pt>
                <c:pt idx="1">
                  <c:v>"4"-66\53,2%</c:v>
                </c:pt>
                <c:pt idx="2">
                  <c:v>"3"-39\31,5%</c:v>
                </c:pt>
                <c:pt idx="3">
                  <c:v>"2"-0\0%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36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36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739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"5"-19\15,3%</c:v>
                </c:pt>
                <c:pt idx="1">
                  <c:v>"4"-66\53,2%</c:v>
                </c:pt>
                <c:pt idx="2">
                  <c:v>"3"-39\31,5%</c:v>
                </c:pt>
                <c:pt idx="3">
                  <c:v>"2"-0\0%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4739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FF0000"/>
        </a:gs>
        <a:gs pos="100000">
          <a:srgbClr val="FF0000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114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6190476190476197E-2"/>
          <c:y val="6.2350119904076781E-2"/>
          <c:w val="0.9079365079365076"/>
          <c:h val="0.7985611510791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4191189584447942E-2"/>
                  <c:y val="9.6839503350111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135981597805741E-2"/>
                  <c:y val="0.1095444689909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827184523283004E-3"/>
                  <c:y val="9.0359816712744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53799454843807E-2"/>
                  <c:y val="9.647271694475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172499504977181E-2"/>
                  <c:y val="0.20138980609129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815119669030423E-2"/>
                  <c:y val="0.12573233775642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 w="31250">
                <a:noFill/>
              </a:ln>
            </c:spPr>
            <c:txPr>
              <a:bodyPr/>
              <a:lstStyle/>
              <a:p>
                <a:pPr>
                  <a:defRPr sz="17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  <c:pt idx="4">
                  <c:v>4а</c:v>
                </c:pt>
                <c:pt idx="5">
                  <c:v>4б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39</c:v>
                </c:pt>
                <c:pt idx="1">
                  <c:v>65</c:v>
                </c:pt>
                <c:pt idx="2">
                  <c:v>65</c:v>
                </c:pt>
                <c:pt idx="3">
                  <c:v>76</c:v>
                </c:pt>
                <c:pt idx="4">
                  <c:v>71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22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  <c:pt idx="4">
                  <c:v>4а</c:v>
                </c:pt>
                <c:pt idx="5">
                  <c:v>4б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22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  <c:pt idx="4">
                  <c:v>4а</c:v>
                </c:pt>
                <c:pt idx="5">
                  <c:v>4б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979968"/>
        <c:axId val="114981504"/>
        <c:axId val="0"/>
      </c:bar3DChart>
      <c:catAx>
        <c:axId val="11497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981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981504"/>
        <c:scaling>
          <c:orientation val="minMax"/>
        </c:scaling>
        <c:delete val="0"/>
        <c:axPos val="l"/>
        <c:majorGridlines>
          <c:spPr>
            <a:ln w="39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979968"/>
        <c:crosses val="autoZero"/>
        <c:crossBetween val="between"/>
      </c:valAx>
      <c:spPr>
        <a:noFill/>
        <a:ln w="312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825396825396912E-2"/>
          <c:y val="6.474820143884899E-2"/>
          <c:w val="0.8873015873015877"/>
          <c:h val="0.79616306954436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7534888546235084E-2"/>
                  <c:y val="9.488484517904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7220347456575E-2"/>
                  <c:y val="0.10927333438767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558614161993793E-2"/>
                  <c:y val="9.008868210950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205452899848101E-2"/>
                  <c:y val="9.728292671381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081364127236518E-3"/>
                  <c:y val="0.20040043270902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358123071694598E-2"/>
                  <c:y val="0.12605990513108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171601794157654E-2"/>
                  <c:y val="0.17641961736130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308338720103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/>
              </a:solidFill>
              <a:ln w="31250">
                <a:noFill/>
              </a:ln>
            </c:spPr>
            <c:txPr>
              <a:bodyPr/>
              <a:lstStyle/>
              <a:p>
                <a:pPr>
                  <a:defRPr sz="17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22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562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250">
                <a:noFill/>
              </a:ln>
            </c:spPr>
            <c:txPr>
              <a:bodyPr/>
              <a:lstStyle/>
              <a:p>
                <a:pPr>
                  <a:defRPr sz="22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1а</c:v>
                </c:pt>
                <c:pt idx="1">
                  <c:v>1б</c:v>
                </c:pt>
                <c:pt idx="2">
                  <c:v>2а</c:v>
                </c:pt>
                <c:pt idx="3">
                  <c:v>2б</c:v>
                </c:pt>
                <c:pt idx="4">
                  <c:v>3а</c:v>
                </c:pt>
                <c:pt idx="5">
                  <c:v>3б</c:v>
                </c:pt>
                <c:pt idx="6">
                  <c:v>4а</c:v>
                </c:pt>
                <c:pt idx="7">
                  <c:v>4б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657536"/>
        <c:axId val="114671616"/>
        <c:axId val="0"/>
      </c:bar3DChart>
      <c:catAx>
        <c:axId val="11465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67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671616"/>
        <c:scaling>
          <c:orientation val="minMax"/>
        </c:scaling>
        <c:delete val="0"/>
        <c:axPos val="l"/>
        <c:majorGridlines>
          <c:spPr>
            <a:ln w="3906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1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657536"/>
        <c:crosses val="autoZero"/>
        <c:crossBetween val="between"/>
      </c:valAx>
      <c:spPr>
        <a:noFill/>
        <a:ln w="3125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количество учащихся основной школы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учащихся</c:v>
                </c:pt>
              </c:strCache>
            </c:strRef>
          </c:tx>
          <c:spPr>
            <a:ln w="76200"/>
          </c:spPr>
          <c:marker>
            <c:spPr>
              <a:solidFill>
                <a:srgbClr val="FFFF00"/>
              </a:solidFill>
              <a:ln w="76200"/>
            </c:spPr>
          </c:marker>
          <c:dPt>
            <c:idx val="0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1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2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3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4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Pt>
            <c:idx val="5"/>
            <c:marker>
              <c:spPr>
                <a:solidFill>
                  <a:srgbClr val="FFFF00"/>
                </a:solidFill>
                <a:ln w="76200">
                  <a:solidFill>
                    <a:srgbClr val="FFFF00"/>
                  </a:solidFill>
                </a:ln>
              </c:spPr>
            </c:marker>
            <c:bubble3D val="0"/>
            <c:spPr>
              <a:ln w="76200"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-3.2679738562091543E-3"/>
                  <c:y val="-7.716049382716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09803921568631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15686274509803E-2"/>
                  <c:y val="-9.567901234567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313725490196144E-2"/>
                  <c:y val="-0.10493827160493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385620915032747E-2"/>
                  <c:y val="-8.0246913580246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483660130719011E-2"/>
                  <c:y val="-9.259259259259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239</c:v>
                </c:pt>
                <c:pt idx="1">
                  <c:v>224</c:v>
                </c:pt>
                <c:pt idx="2">
                  <c:v>219</c:v>
                </c:pt>
                <c:pt idx="3">
                  <c:v>216</c:v>
                </c:pt>
                <c:pt idx="4">
                  <c:v>193</c:v>
                </c:pt>
                <c:pt idx="5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27136"/>
        <c:axId val="112028672"/>
      </c:lineChart>
      <c:catAx>
        <c:axId val="112027136"/>
        <c:scaling>
          <c:orientation val="minMax"/>
        </c:scaling>
        <c:delete val="0"/>
        <c:axPos val="b"/>
        <c:numFmt formatCode="dd/mmm" sourceLinked="1"/>
        <c:majorTickMark val="out"/>
        <c:minorTickMark val="none"/>
        <c:tickLblPos val="nextTo"/>
        <c:crossAx val="112028672"/>
        <c:crossesAt val="0"/>
        <c:auto val="1"/>
        <c:lblAlgn val="ctr"/>
        <c:lblOffset val="100"/>
        <c:noMultiLvlLbl val="0"/>
      </c:catAx>
      <c:valAx>
        <c:axId val="11202867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1202713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49367088607594"/>
          <c:y val="0.27888446215139456"/>
          <c:w val="0.48312236286919846"/>
          <c:h val="0.446215139442230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3683">
              <a:noFill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 w="23683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3683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3683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"5</a:t>
                    </a:r>
                    <a:r>
                      <a:rPr lang="ru-RU"/>
                      <a:t>"-</a:t>
                    </a:r>
                    <a:r>
                      <a:rPr lang="ru-RU" smtClean="0"/>
                      <a:t>17\9,3%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"4</a:t>
                    </a:r>
                    <a:r>
                      <a:rPr lang="en-US"/>
                      <a:t>"-</a:t>
                    </a:r>
                    <a:r>
                      <a:rPr lang="ru-RU"/>
                      <a:t>53</a:t>
                    </a:r>
                    <a:r>
                      <a:rPr lang="en-US" smtClean="0"/>
                      <a:t>\</a:t>
                    </a:r>
                    <a:r>
                      <a:rPr lang="ru-RU" smtClean="0"/>
                      <a:t>29,2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"3"-</a:t>
                    </a:r>
                    <a:r>
                      <a:rPr lang="ru-RU" smtClean="0"/>
                      <a:t>96</a:t>
                    </a:r>
                    <a:r>
                      <a:rPr lang="en-US" smtClean="0"/>
                      <a:t>\5</a:t>
                    </a:r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"</a:t>
                    </a:r>
                    <a:r>
                      <a:rPr lang="ru-RU" dirty="0"/>
                      <a:t>2</a:t>
                    </a:r>
                    <a:r>
                      <a:rPr lang="en-US" smtClean="0"/>
                      <a:t>"-</a:t>
                    </a:r>
                    <a:r>
                      <a:rPr lang="ru-RU" smtClean="0"/>
                      <a:t>15</a:t>
                    </a:r>
                    <a:r>
                      <a:rPr lang="en-US" smtClean="0"/>
                      <a:t>\</a:t>
                    </a:r>
                    <a:r>
                      <a:rPr lang="ru-RU" smtClean="0"/>
                      <a:t>8,2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683">
                <a:noFill/>
              </a:ln>
            </c:spPr>
            <c:txPr>
              <a:bodyPr/>
              <a:lstStyle/>
              <a:p>
                <a:pPr>
                  <a:defRPr sz="167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"5"-19\8,8%</c:v>
                </c:pt>
                <c:pt idx="1">
                  <c:v>"4"-43\19,9%</c:v>
                </c:pt>
                <c:pt idx="2">
                  <c:v>"3"-123\56,0%</c:v>
                </c:pt>
                <c:pt idx="3">
                  <c:v>"2"-33\15,3%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53</c:v>
                </c:pt>
                <c:pt idx="2">
                  <c:v>96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184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683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"5"-19\8,8%</c:v>
                </c:pt>
                <c:pt idx="1">
                  <c:v>"4"-43\19,9%</c:v>
                </c:pt>
                <c:pt idx="2">
                  <c:v>"3"-123\56,0%</c:v>
                </c:pt>
                <c:pt idx="3">
                  <c:v>"2"-33\15,3%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184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4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683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"5"-19\8,8%</c:v>
                </c:pt>
                <c:pt idx="1">
                  <c:v>"4"-43\19,9%</c:v>
                </c:pt>
                <c:pt idx="2">
                  <c:v>"3"-123\56,0%</c:v>
                </c:pt>
                <c:pt idx="3">
                  <c:v>"2"-33\15,3%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4426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FF0000"/>
        </a:gs>
        <a:gs pos="100000">
          <a:srgbClr val="0C0000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11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учебный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txPr>
              <a:bodyPr/>
              <a:lstStyle/>
              <a:p>
                <a:pPr>
                  <a:defRPr sz="2467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"5"-12,5%</c:v>
                </c:pt>
                <c:pt idx="1">
                  <c:v>"4"-36,1%</c:v>
                </c:pt>
                <c:pt idx="2">
                  <c:v>"3"-54,9%</c:v>
                </c:pt>
                <c:pt idx="3">
                  <c:v>"2"-5,4%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127</c:v>
                </c:pt>
                <c:pt idx="2">
                  <c:v>193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069">
          <a:noFill/>
        </a:ln>
      </c:spPr>
    </c:plotArea>
    <c:legend>
      <c:legendPos val="r"/>
      <c:layout>
        <c:manualLayout>
          <c:xMode val="edge"/>
          <c:yMode val="edge"/>
          <c:x val="0.82559598494353825"/>
          <c:y val="0.38095238095238126"/>
          <c:w val="0.16436637390213299"/>
          <c:h val="0.3356009070294789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100</c:v>
                </c:pt>
                <c:pt idx="2">
                  <c:v>94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</c:v>
                </c:pt>
                <c:pt idx="1">
                  <c:v>76</c:v>
                </c:pt>
                <c:pt idx="2">
                  <c:v>77</c:v>
                </c:pt>
                <c:pt idx="3">
                  <c:v>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95</c:v>
                </c:pt>
                <c:pt idx="1">
                  <c:v>83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215744"/>
        <c:axId val="115225728"/>
        <c:axId val="0"/>
      </c:bar3DChart>
      <c:catAx>
        <c:axId val="11521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225728"/>
        <c:crosses val="autoZero"/>
        <c:auto val="1"/>
        <c:lblAlgn val="ctr"/>
        <c:lblOffset val="100"/>
        <c:noMultiLvlLbl val="0"/>
      </c:catAx>
      <c:valAx>
        <c:axId val="1152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1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</c:v>
                </c:pt>
                <c:pt idx="1">
                  <c:v>80</c:v>
                </c:pt>
                <c:pt idx="2">
                  <c:v>94</c:v>
                </c:pt>
                <c:pt idx="3">
                  <c:v>100</c:v>
                </c:pt>
                <c:pt idx="4">
                  <c:v>100</c:v>
                </c:pt>
                <c:pt idx="5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91</c:v>
                </c:pt>
                <c:pt idx="1">
                  <c:v>75</c:v>
                </c:pt>
                <c:pt idx="2">
                  <c:v>80</c:v>
                </c:pt>
                <c:pt idx="3">
                  <c:v>84</c:v>
                </c:pt>
                <c:pt idx="4">
                  <c:v>90</c:v>
                </c:pt>
                <c:pt idx="5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071895424836603E-2"/>
                  <c:y val="9.2592592592592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2654320987654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84</c:v>
                </c:pt>
                <c:pt idx="1">
                  <c:v>88</c:v>
                </c:pt>
                <c:pt idx="2">
                  <c:v>95</c:v>
                </c:pt>
                <c:pt idx="3">
                  <c:v>81</c:v>
                </c:pt>
                <c:pt idx="4">
                  <c:v>92</c:v>
                </c:pt>
                <c:pt idx="5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274880"/>
        <c:axId val="115276416"/>
        <c:axId val="0"/>
      </c:bar3DChart>
      <c:catAx>
        <c:axId val="1152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5276416"/>
        <c:crosses val="autoZero"/>
        <c:auto val="1"/>
        <c:lblAlgn val="ctr"/>
        <c:lblOffset val="100"/>
        <c:noMultiLvlLbl val="0"/>
      </c:catAx>
      <c:valAx>
        <c:axId val="11527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27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39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9</c:v>
                </c:pt>
                <c:pt idx="2">
                  <c:v>36</c:v>
                </c:pt>
                <c:pt idx="3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</c:v>
                </c:pt>
                <c:pt idx="1">
                  <c:v>38</c:v>
                </c:pt>
                <c:pt idx="2">
                  <c:v>67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5а</c:v>
                </c:pt>
                <c:pt idx="1">
                  <c:v>5б</c:v>
                </c:pt>
                <c:pt idx="2">
                  <c:v>6а</c:v>
                </c:pt>
                <c:pt idx="3">
                  <c:v>6б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56</c:v>
                </c:pt>
                <c:pt idx="1">
                  <c:v>40</c:v>
                </c:pt>
                <c:pt idx="2">
                  <c:v>62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00992"/>
        <c:axId val="72902528"/>
        <c:axId val="0"/>
      </c:bar3DChart>
      <c:catAx>
        <c:axId val="7290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72902528"/>
        <c:crosses val="autoZero"/>
        <c:auto val="1"/>
        <c:lblAlgn val="ctr"/>
        <c:lblOffset val="100"/>
        <c:noMultiLvlLbl val="0"/>
      </c:catAx>
      <c:valAx>
        <c:axId val="7290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0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44</c:v>
                </c:pt>
                <c:pt idx="2">
                  <c:v>31</c:v>
                </c:pt>
                <c:pt idx="3">
                  <c:v>13</c:v>
                </c:pt>
                <c:pt idx="4">
                  <c:v>42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35</c:v>
                </c:pt>
                <c:pt idx="2">
                  <c:v>33</c:v>
                </c:pt>
                <c:pt idx="3">
                  <c:v>14</c:v>
                </c:pt>
                <c:pt idx="4">
                  <c:v>48</c:v>
                </c:pt>
                <c:pt idx="5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23</c:v>
                </c:pt>
                <c:pt idx="1">
                  <c:v>29</c:v>
                </c:pt>
                <c:pt idx="2">
                  <c:v>7</c:v>
                </c:pt>
                <c:pt idx="3">
                  <c:v>27</c:v>
                </c:pt>
                <c:pt idx="4">
                  <c:v>20</c:v>
                </c:pt>
                <c:pt idx="5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7а</c:v>
                </c:pt>
                <c:pt idx="1">
                  <c:v>7б</c:v>
                </c:pt>
                <c:pt idx="2">
                  <c:v>8а</c:v>
                </c:pt>
                <c:pt idx="3">
                  <c:v>8б</c:v>
                </c:pt>
                <c:pt idx="4">
                  <c:v>9а</c:v>
                </c:pt>
                <c:pt idx="5">
                  <c:v>9б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63</c:v>
                </c:pt>
                <c:pt idx="1">
                  <c:v>12</c:v>
                </c:pt>
                <c:pt idx="2">
                  <c:v>32</c:v>
                </c:pt>
                <c:pt idx="3">
                  <c:v>38</c:v>
                </c:pt>
                <c:pt idx="4">
                  <c:v>23</c:v>
                </c:pt>
                <c:pt idx="5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40160"/>
        <c:axId val="116433280"/>
        <c:axId val="0"/>
      </c:bar3DChart>
      <c:catAx>
        <c:axId val="72940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33280"/>
        <c:crosses val="autoZero"/>
        <c:auto val="1"/>
        <c:lblAlgn val="ctr"/>
        <c:lblOffset val="100"/>
        <c:noMultiLvlLbl val="0"/>
      </c:catAx>
      <c:valAx>
        <c:axId val="11643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4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учащихся средней школы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учащихся</c:v>
                </c:pt>
              </c:strCache>
            </c:strRef>
          </c:tx>
          <c:dPt>
            <c:idx val="0"/>
            <c:marker>
              <c:spPr>
                <a:ln w="76200"/>
              </c:spPr>
            </c:marker>
            <c:bubble3D val="0"/>
            <c:spPr>
              <a:ln w="76200"/>
            </c:spPr>
          </c:dPt>
          <c:dPt>
            <c:idx val="1"/>
            <c:marker>
              <c:spPr>
                <a:ln w="57150"/>
              </c:spPr>
            </c:marker>
            <c:bubble3D val="0"/>
            <c:spPr>
              <a:ln w="57150"/>
            </c:spPr>
          </c:dPt>
          <c:dPt>
            <c:idx val="2"/>
            <c:marker>
              <c:spPr>
                <a:ln w="57150"/>
              </c:spPr>
            </c:marker>
            <c:bubble3D val="0"/>
            <c:spPr>
              <a:ln w="57150"/>
            </c:spPr>
          </c:dPt>
          <c:dPt>
            <c:idx val="3"/>
            <c:marker>
              <c:spPr>
                <a:ln w="57150"/>
              </c:spPr>
            </c:marker>
            <c:bubble3D val="0"/>
            <c:spPr>
              <a:ln w="57150"/>
            </c:spPr>
          </c:dPt>
          <c:dPt>
            <c:idx val="4"/>
            <c:marker>
              <c:spPr>
                <a:ln w="57150"/>
              </c:spPr>
            </c:marker>
            <c:bubble3D val="0"/>
            <c:spPr>
              <a:ln w="57150"/>
            </c:spPr>
          </c:dPt>
          <c:dPt>
            <c:idx val="5"/>
            <c:marker>
              <c:spPr>
                <a:ln w="57150"/>
              </c:spPr>
            </c:marker>
            <c:bubble3D val="0"/>
            <c:spPr>
              <a:ln w="57150"/>
            </c:spPr>
          </c:dPt>
          <c:dLbls>
            <c:dLbl>
              <c:idx val="0"/>
              <c:layout>
                <c:manualLayout>
                  <c:x val="-5.2287581699346442E-2"/>
                  <c:y val="-8.225419043001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117647058823588E-2"/>
                  <c:y val="-7.050359179715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47712418300679E-2"/>
                  <c:y val="-7.344124145537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8169934640529E-2"/>
                  <c:y val="-8.225419043001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215686274509803E-2"/>
                  <c:y val="-8.2254190430016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45751633986932E-2"/>
                  <c:y val="-7.34412414553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  <c:pt idx="5">
                  <c:v>2013-2014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51</c:v>
                </c:pt>
                <c:pt idx="2">
                  <c:v>39</c:v>
                </c:pt>
                <c:pt idx="3">
                  <c:v>35</c:v>
                </c:pt>
                <c:pt idx="4">
                  <c:v>45</c:v>
                </c:pt>
                <c:pt idx="5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738304"/>
        <c:axId val="72739840"/>
      </c:lineChart>
      <c:catAx>
        <c:axId val="72738304"/>
        <c:scaling>
          <c:orientation val="minMax"/>
        </c:scaling>
        <c:delete val="0"/>
        <c:axPos val="b"/>
        <c:numFmt formatCode="dd/mmm" sourceLinked="1"/>
        <c:majorTickMark val="out"/>
        <c:minorTickMark val="none"/>
        <c:tickLblPos val="nextTo"/>
        <c:crossAx val="72739840"/>
        <c:crossesAt val="0"/>
        <c:auto val="1"/>
        <c:lblAlgn val="ctr"/>
        <c:lblOffset val="100"/>
        <c:noMultiLvlLbl val="0"/>
      </c:catAx>
      <c:valAx>
        <c:axId val="7273984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7273830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85350318471338"/>
          <c:y val="0.25858585858585875"/>
          <c:w val="0.52441613588110347"/>
          <c:h val="0.486868686868687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4173">
              <a:noFill/>
            </a:ln>
          </c:spPr>
          <c:explosion val="25"/>
          <c:dPt>
            <c:idx val="1"/>
            <c:bubble3D val="0"/>
            <c:spPr>
              <a:solidFill>
                <a:schemeClr val="accent2"/>
              </a:solidFill>
              <a:ln w="24173">
                <a:noFill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24173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4173">
                <a:noFill/>
              </a:ln>
            </c:spPr>
          </c:dPt>
          <c:dLbls>
            <c:dLbl>
              <c:idx val="0"/>
              <c:layout>
                <c:manualLayout>
                  <c:x val="3.1612122772607068E-2"/>
                  <c:y val="-0.10424226965227304"/>
                </c:manualLayout>
              </c:layout>
              <c:tx>
                <c:rich>
                  <a:bodyPr/>
                  <a:lstStyle/>
                  <a:p>
                    <a:pPr>
                      <a:defRPr sz="1522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"5"-8\18,1%</a:t>
                    </a:r>
                  </a:p>
                </c:rich>
              </c:tx>
              <c:spPr>
                <a:noFill/>
                <a:ln w="241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522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/>
                      <a:t>"4"- 13\29,5%</a:t>
                    </a:r>
                  </a:p>
                </c:rich>
              </c:tx>
              <c:spPr>
                <a:noFill/>
                <a:ln w="241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306227279442327E-2"/>
                  <c:y val="7.0422535211267623E-2"/>
                </c:manualLayout>
              </c:layout>
              <c:tx>
                <c:rich>
                  <a:bodyPr/>
                  <a:lstStyle/>
                  <a:p>
                    <a:pPr>
                      <a:defRPr sz="1522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"3"- 21\47,7%</a:t>
                    </a:r>
                  </a:p>
                </c:rich>
              </c:tx>
              <c:spPr>
                <a:noFill/>
                <a:ln w="241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749026509194522E-2"/>
                  <c:y val="-1.2152600643229429E-2"/>
                </c:manualLayout>
              </c:layout>
              <c:tx>
                <c:rich>
                  <a:bodyPr/>
                  <a:lstStyle/>
                  <a:p>
                    <a:pPr>
                      <a:defRPr sz="1522" b="1" i="0" u="none" strike="noStrike" baseline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/>
                      <a:t>"</a:t>
                    </a:r>
                    <a:r>
                      <a:rPr lang="ru-RU" dirty="0" smtClean="0"/>
                      <a:t>2"2/4,5%</a:t>
                    </a:r>
                    <a:endParaRPr lang="ru-RU" dirty="0"/>
                  </a:p>
                </c:rich>
              </c:tx>
              <c:spPr>
                <a:noFill/>
                <a:ln w="2417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4173">
                <a:noFill/>
              </a:ln>
            </c:spPr>
            <c:txPr>
              <a:bodyPr/>
              <a:lstStyle/>
              <a:p>
                <a:pPr>
                  <a:defRPr sz="1524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"5"-1\2,8%</c:v>
                </c:pt>
                <c:pt idx="1">
                  <c:v>"4"- 10\28,6%</c:v>
                </c:pt>
                <c:pt idx="2">
                  <c:v>"3"- 24\68,6%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208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173">
                <a:noFill/>
              </a:ln>
            </c:spPr>
            <c:txPr>
              <a:bodyPr/>
              <a:lstStyle/>
              <a:p>
                <a:pPr>
                  <a:defRPr sz="95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"5"-1\2,8%</c:v>
                </c:pt>
                <c:pt idx="1">
                  <c:v>"4"- 10\28,6%</c:v>
                </c:pt>
                <c:pt idx="2">
                  <c:v>"3"- 24\68,6%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2087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087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173">
                <a:noFill/>
              </a:ln>
            </c:spPr>
            <c:txPr>
              <a:bodyPr/>
              <a:lstStyle/>
              <a:p>
                <a:pPr>
                  <a:defRPr sz="95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"5"-1\2,8%</c:v>
                </c:pt>
                <c:pt idx="1">
                  <c:v>"4"- 10\28,6%</c:v>
                </c:pt>
                <c:pt idx="2">
                  <c:v>"3"- 24\68,6%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22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FF0000"/>
        </a:gs>
        <a:gs pos="100000">
          <a:srgbClr val="000000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746987951807214E-2"/>
          <c:y val="4.2857142857142885E-2"/>
          <c:w val="0.89879518072289155"/>
          <c:h val="0.73469387755102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У\О</c:v>
                </c:pt>
              </c:strCache>
            </c:strRef>
          </c:tx>
          <c:spPr>
            <a:solidFill>
              <a:schemeClr val="hlink"/>
            </a:solidFill>
            <a:ln w="1263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345378947276977E-2"/>
                  <c:y val="0.12134368222118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774604130507991E-2"/>
                  <c:y val="0.11428571428571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88571725447231E-2"/>
                  <c:y val="0.11428571428571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73012048192771051"/>
                  <c:y val="0.12653061224489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00FF"/>
              </a:solidFill>
              <a:ln w="25264">
                <a:noFill/>
              </a:ln>
            </c:spPr>
            <c:txPr>
              <a:bodyPr/>
              <a:lstStyle/>
              <a:p>
                <a:pPr>
                  <a:defRPr sz="211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10а</c:v>
                </c:pt>
                <c:pt idx="1">
                  <c:v>11а</c:v>
                </c:pt>
                <c:pt idx="2">
                  <c:v>11б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88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К\О</c:v>
                </c:pt>
              </c:strCache>
            </c:strRef>
          </c:tx>
          <c:spPr>
            <a:solidFill>
              <a:schemeClr val="accent2"/>
            </a:solidFill>
            <a:ln w="1263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544339638937055E-2"/>
                  <c:y val="9.995305156018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639030125441635E-2"/>
                  <c:y val="0.158712697248384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601063337394846E-2"/>
                  <c:y val="0.10417389961064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80120481927710863"/>
                  <c:y val="0.5734693877551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00FF"/>
              </a:solidFill>
              <a:ln w="25264">
                <a:noFill/>
              </a:ln>
            </c:spPr>
            <c:txPr>
              <a:bodyPr/>
              <a:lstStyle/>
              <a:p>
                <a:pPr>
                  <a:defRPr sz="211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10а</c:v>
                </c:pt>
                <c:pt idx="1">
                  <c:v>11а</c:v>
                </c:pt>
                <c:pt idx="2">
                  <c:v>11б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24</c:v>
                </c:pt>
                <c:pt idx="1">
                  <c:v>67</c:v>
                </c:pt>
                <c:pt idx="2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3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10а</c:v>
                </c:pt>
                <c:pt idx="1">
                  <c:v>11а</c:v>
                </c:pt>
                <c:pt idx="2">
                  <c:v>11б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8639232"/>
        <c:axId val="98649216"/>
        <c:axId val="0"/>
      </c:bar3DChart>
      <c:catAx>
        <c:axId val="986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64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649216"/>
        <c:scaling>
          <c:orientation val="minMax"/>
        </c:scaling>
        <c:delete val="0"/>
        <c:axPos val="l"/>
        <c:majorGridlines>
          <c:spPr>
            <a:ln w="31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1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639232"/>
        <c:crosses val="autoZero"/>
        <c:crossBetween val="between"/>
        <c:majorUnit val="10"/>
      </c:valAx>
      <c:spPr>
        <a:noFill/>
        <a:ln w="2526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40963855421689"/>
          <c:y val="0.91428571428571459"/>
          <c:w val="0.555421686746988"/>
          <c:h val="7.7551020408163293E-2"/>
        </c:manualLayout>
      </c:layout>
      <c:overlay val="0"/>
      <c:spPr>
        <a:noFill/>
        <a:ln w="3158">
          <a:solidFill>
            <a:schemeClr val="tx1"/>
          </a:solidFill>
          <a:prstDash val="solid"/>
        </a:ln>
      </c:spPr>
      <c:txPr>
        <a:bodyPr/>
        <a:lstStyle/>
        <a:p>
          <a:pPr>
            <a:defRPr sz="164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</c:v>
                </c:pt>
                <c:pt idx="1">
                  <c:v>55</c:v>
                </c:pt>
                <c:pt idx="2">
                  <c:v>44</c:v>
                </c:pt>
                <c:pt idx="3">
                  <c:v>58</c:v>
                </c:pt>
                <c:pt idx="4">
                  <c:v>51</c:v>
                </c:pt>
                <c:pt idx="5">
                  <c:v>44</c:v>
                </c:pt>
                <c:pt idx="6">
                  <c:v>31</c:v>
                </c:pt>
                <c:pt idx="7">
                  <c:v>40</c:v>
                </c:pt>
                <c:pt idx="8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31</c:v>
                </c:pt>
                <c:pt idx="1">
                  <c:v>29</c:v>
                </c:pt>
                <c:pt idx="2">
                  <c:v>17</c:v>
                </c:pt>
                <c:pt idx="3">
                  <c:v>27</c:v>
                </c:pt>
                <c:pt idx="4">
                  <c:v>26</c:v>
                </c:pt>
                <c:pt idx="5">
                  <c:v>22</c:v>
                </c:pt>
                <c:pt idx="6">
                  <c:v>16</c:v>
                </c:pt>
                <c:pt idx="7">
                  <c:v>28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890112"/>
        <c:axId val="98891648"/>
        <c:axId val="0"/>
      </c:bar3DChart>
      <c:catAx>
        <c:axId val="988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891648"/>
        <c:crosses val="autoZero"/>
        <c:auto val="1"/>
        <c:lblAlgn val="ctr"/>
        <c:lblOffset val="100"/>
        <c:noMultiLvlLbl val="0"/>
      </c:catAx>
      <c:valAx>
        <c:axId val="9889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890112"/>
        <c:crosses val="autoZero"/>
        <c:crossBetween val="between"/>
      </c:valAx>
      <c:spPr>
        <a:noFill/>
        <a:ln w="25411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8484895270446"/>
          <c:y val="4.6195926898026707E-2"/>
          <c:w val="0.85244107354227816"/>
          <c:h val="0.59669607271313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10-11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обществознание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физкультура</c:v>
                </c:pt>
                <c:pt idx="6">
                  <c:v>география</c:v>
                </c:pt>
                <c:pt idx="7">
                  <c:v>ин.яз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77.400000000000006</c:v>
                </c:pt>
                <c:pt idx="1">
                  <c:v>9.7000000000000011</c:v>
                </c:pt>
                <c:pt idx="2">
                  <c:v>12.9</c:v>
                </c:pt>
                <c:pt idx="3">
                  <c:v>42</c:v>
                </c:pt>
                <c:pt idx="4">
                  <c:v>0</c:v>
                </c:pt>
                <c:pt idx="5">
                  <c:v>35.5</c:v>
                </c:pt>
                <c:pt idx="6">
                  <c:v>12.9</c:v>
                </c:pt>
                <c:pt idx="7">
                  <c:v>3.2</c:v>
                </c:pt>
                <c:pt idx="8">
                  <c:v>0</c:v>
                </c:pt>
                <c:pt idx="9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11-12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51896758634257E-2"/>
                  <c:y val="-1.443139835932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93103908076152E-3"/>
                  <c:y val="6.0611873109145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586367826649E-2"/>
                  <c:y val="-6.638443245287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655195403807E-3"/>
                  <c:y val="6.349815278101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893103908076152E-3"/>
                  <c:y val="-5.195303409355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обществознание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физкультура</c:v>
                </c:pt>
                <c:pt idx="6">
                  <c:v>география</c:v>
                </c:pt>
                <c:pt idx="7">
                  <c:v>ин.яз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75</c:v>
                </c:pt>
                <c:pt idx="1">
                  <c:v>12.5</c:v>
                </c:pt>
                <c:pt idx="2">
                  <c:v>12.5</c:v>
                </c:pt>
                <c:pt idx="3">
                  <c:v>37.5</c:v>
                </c:pt>
                <c:pt idx="4">
                  <c:v>2.5</c:v>
                </c:pt>
                <c:pt idx="5">
                  <c:v>15</c:v>
                </c:pt>
                <c:pt idx="6">
                  <c:v>27.5</c:v>
                </c:pt>
                <c:pt idx="7">
                  <c:v>2.5</c:v>
                </c:pt>
                <c:pt idx="8">
                  <c:v>4.5</c:v>
                </c:pt>
                <c:pt idx="9">
                  <c:v>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1.494655195403807E-3"/>
                  <c:y val="6.638443245287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51896758634257E-2"/>
                  <c:y val="2.597651704677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77069494287531E-2"/>
                  <c:y val="7.7929551140330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обществознание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физкультура</c:v>
                </c:pt>
                <c:pt idx="6">
                  <c:v>география</c:v>
                </c:pt>
                <c:pt idx="7">
                  <c:v>ин.яз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75</c:v>
                </c:pt>
                <c:pt idx="1">
                  <c:v>5</c:v>
                </c:pt>
                <c:pt idx="2">
                  <c:v>2.5</c:v>
                </c:pt>
                <c:pt idx="3">
                  <c:v>37.5</c:v>
                </c:pt>
                <c:pt idx="4">
                  <c:v>7.5</c:v>
                </c:pt>
                <c:pt idx="5">
                  <c:v>7.5</c:v>
                </c:pt>
                <c:pt idx="6">
                  <c:v>47.5</c:v>
                </c:pt>
                <c:pt idx="7">
                  <c:v>2.5</c:v>
                </c:pt>
                <c:pt idx="8">
                  <c:v>0</c:v>
                </c:pt>
                <c:pt idx="9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обществознание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  <c:pt idx="5">
                  <c:v>физкультура</c:v>
                </c:pt>
                <c:pt idx="6">
                  <c:v>география</c:v>
                </c:pt>
                <c:pt idx="7">
                  <c:v>ин.яз</c:v>
                </c:pt>
                <c:pt idx="8">
                  <c:v>литература</c:v>
                </c:pt>
                <c:pt idx="9">
                  <c:v>история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34.4</c:v>
                </c:pt>
                <c:pt idx="1">
                  <c:v>20.6</c:v>
                </c:pt>
                <c:pt idx="2">
                  <c:v>0</c:v>
                </c:pt>
                <c:pt idx="3">
                  <c:v>0</c:v>
                </c:pt>
                <c:pt idx="4">
                  <c:v>6.8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44352"/>
        <c:axId val="32473088"/>
      </c:barChart>
      <c:catAx>
        <c:axId val="11904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32473088"/>
        <c:crosses val="autoZero"/>
        <c:auto val="1"/>
        <c:lblAlgn val="ctr"/>
        <c:lblOffset val="100"/>
        <c:noMultiLvlLbl val="0"/>
      </c:catAx>
      <c:valAx>
        <c:axId val="3247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044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98502838020677"/>
          <c:y val="0.18365397552071214"/>
          <c:w val="9.8552385251966593E-2"/>
          <c:h val="0.297120447405166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</c:v>
                </c:pt>
                <c:pt idx="1">
                  <c:v>алгебра</c:v>
                </c:pt>
                <c:pt idx="2">
                  <c:v>обществознание</c:v>
                </c:pt>
                <c:pt idx="3">
                  <c:v>физ-ра</c:v>
                </c:pt>
                <c:pt idx="4">
                  <c:v>биология</c:v>
                </c:pt>
                <c:pt idx="5">
                  <c:v>английский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59.1</c:v>
                </c:pt>
                <c:pt idx="1">
                  <c:v>40.9</c:v>
                </c:pt>
                <c:pt idx="2">
                  <c:v>53.1</c:v>
                </c:pt>
                <c:pt idx="3">
                  <c:v>85.8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10-11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0.13271604938271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</c:v>
                </c:pt>
                <c:pt idx="1">
                  <c:v>алгебра</c:v>
                </c:pt>
                <c:pt idx="2">
                  <c:v>обществознание</c:v>
                </c:pt>
                <c:pt idx="3">
                  <c:v>физ-ра</c:v>
                </c:pt>
                <c:pt idx="4">
                  <c:v>биология</c:v>
                </c:pt>
                <c:pt idx="5">
                  <c:v>английский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51.6</c:v>
                </c:pt>
                <c:pt idx="1">
                  <c:v>48.4</c:v>
                </c:pt>
                <c:pt idx="2">
                  <c:v>62.5</c:v>
                </c:pt>
                <c:pt idx="3">
                  <c:v>63.6</c:v>
                </c:pt>
                <c:pt idx="4">
                  <c:v>92.4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</c:v>
                </c:pt>
                <c:pt idx="1">
                  <c:v>алгебра</c:v>
                </c:pt>
                <c:pt idx="2">
                  <c:v>обществознание</c:v>
                </c:pt>
                <c:pt idx="3">
                  <c:v>физ-ра</c:v>
                </c:pt>
                <c:pt idx="4">
                  <c:v>биология</c:v>
                </c:pt>
                <c:pt idx="5">
                  <c:v>английский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72.5</c:v>
                </c:pt>
                <c:pt idx="1">
                  <c:v>50</c:v>
                </c:pt>
                <c:pt idx="2">
                  <c:v>81.3</c:v>
                </c:pt>
                <c:pt idx="3">
                  <c:v>33.300000000000004</c:v>
                </c:pt>
                <c:pt idx="4">
                  <c:v>66.7</c:v>
                </c:pt>
                <c:pt idx="5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layout>
                <c:manualLayout>
                  <c:x val="-3.2679738562091556E-3"/>
                  <c:y val="8.024691358024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</c:v>
                </c:pt>
                <c:pt idx="1">
                  <c:v>алгебра</c:v>
                </c:pt>
                <c:pt idx="2">
                  <c:v>обществознание</c:v>
                </c:pt>
                <c:pt idx="3">
                  <c:v>физ-ра</c:v>
                </c:pt>
                <c:pt idx="4">
                  <c:v>биология</c:v>
                </c:pt>
                <c:pt idx="5">
                  <c:v>английский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55</c:v>
                </c:pt>
                <c:pt idx="1">
                  <c:v>62.5</c:v>
                </c:pt>
                <c:pt idx="2">
                  <c:v>63.3</c:v>
                </c:pt>
                <c:pt idx="3">
                  <c:v>66.599999999999994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381559456356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08240185133714E-3"/>
                  <c:y val="9.4063622560456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4120092566345E-3"/>
                  <c:y val="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русский</c:v>
                </c:pt>
                <c:pt idx="1">
                  <c:v>алгебра</c:v>
                </c:pt>
                <c:pt idx="2">
                  <c:v>обществознание</c:v>
                </c:pt>
                <c:pt idx="3">
                  <c:v>физ-ра</c:v>
                </c:pt>
                <c:pt idx="4">
                  <c:v>биология</c:v>
                </c:pt>
                <c:pt idx="5">
                  <c:v>английский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51.7</c:v>
                </c:pt>
                <c:pt idx="1">
                  <c:v>31</c:v>
                </c:pt>
                <c:pt idx="2">
                  <c:v>70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98272"/>
        <c:axId val="32612352"/>
        <c:axId val="0"/>
      </c:bar3DChart>
      <c:catAx>
        <c:axId val="3259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32612352"/>
        <c:crosses val="autoZero"/>
        <c:auto val="1"/>
        <c:lblAlgn val="ctr"/>
        <c:lblOffset val="100"/>
        <c:noMultiLvlLbl val="0"/>
      </c:catAx>
      <c:valAx>
        <c:axId val="3261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2598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2а</c:v>
                </c:pt>
                <c:pt idx="1">
                  <c:v>2б</c:v>
                </c:pt>
                <c:pt idx="2">
                  <c:v>3а</c:v>
                </c:pt>
                <c:pt idx="3">
                  <c:v>3б</c:v>
                </c:pt>
                <c:pt idx="4">
                  <c:v>4а</c:v>
                </c:pt>
                <c:pt idx="5">
                  <c:v>4б</c:v>
                </c:pt>
                <c:pt idx="6">
                  <c:v>5а</c:v>
                </c:pt>
                <c:pt idx="7">
                  <c:v>5б</c:v>
                </c:pt>
                <c:pt idx="8">
                  <c:v>6а</c:v>
                </c:pt>
                <c:pt idx="9">
                  <c:v>6б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52064"/>
        <c:axId val="23353600"/>
        <c:axId val="0"/>
      </c:bar3DChart>
      <c:catAx>
        <c:axId val="2335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3353600"/>
        <c:crosses val="autoZero"/>
        <c:auto val="1"/>
        <c:lblAlgn val="ctr"/>
        <c:lblOffset val="100"/>
        <c:noMultiLvlLbl val="0"/>
      </c:catAx>
      <c:valAx>
        <c:axId val="2335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52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химия</c:v>
                </c:pt>
                <c:pt idx="1">
                  <c:v>физика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геометрия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80</c:v>
                </c:pt>
                <c:pt idx="2">
                  <c:v>66.7</c:v>
                </c:pt>
                <c:pt idx="3">
                  <c:v>0</c:v>
                </c:pt>
                <c:pt idx="4">
                  <c:v>0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141975308641975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химия</c:v>
                </c:pt>
                <c:pt idx="1">
                  <c:v>физика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геометрия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химия</c:v>
                </c:pt>
                <c:pt idx="1">
                  <c:v>физика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геометрия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80</c:v>
                </c:pt>
                <c:pt idx="1">
                  <c:v>100</c:v>
                </c:pt>
                <c:pt idx="2">
                  <c:v>36.300000000000004</c:v>
                </c:pt>
                <c:pt idx="3">
                  <c:v>100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химия</c:v>
                </c:pt>
                <c:pt idx="1">
                  <c:v>физика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геометрия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73.599999999999994</c:v>
                </c:pt>
                <c:pt idx="3">
                  <c:v>100</c:v>
                </c:pt>
                <c:pt idx="4">
                  <c:v>50</c:v>
                </c:pt>
                <c:pt idx="5">
                  <c:v>52.5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5046904315197033E-3"/>
                  <c:y val="0.10802469135802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09380863039404E-3"/>
                  <c:y val="0.12345679012345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006752148622184E-16"/>
                  <c:y val="8.950617283950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химия</c:v>
                </c:pt>
                <c:pt idx="1">
                  <c:v>физика</c:v>
                </c:pt>
                <c:pt idx="2">
                  <c:v>география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геометрия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43.75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953856"/>
        <c:axId val="98959744"/>
        <c:axId val="0"/>
      </c:bar3DChart>
      <c:catAx>
        <c:axId val="98953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8959744"/>
        <c:crosses val="autoZero"/>
        <c:auto val="1"/>
        <c:lblAlgn val="ctr"/>
        <c:lblOffset val="100"/>
        <c:noMultiLvlLbl val="0"/>
      </c:catAx>
      <c:valAx>
        <c:axId val="9895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8953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1"/>
        </a:solidFill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66.3</c:v>
                </c:pt>
                <c:pt idx="1">
                  <c:v>73.3</c:v>
                </c:pt>
                <c:pt idx="2">
                  <c:v>56.3</c:v>
                </c:pt>
                <c:pt idx="3">
                  <c:v>55.6</c:v>
                </c:pt>
                <c:pt idx="4">
                  <c:v>61.5</c:v>
                </c:pt>
                <c:pt idx="5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675456"/>
        <c:axId val="130676992"/>
        <c:axId val="0"/>
      </c:bar3DChart>
      <c:catAx>
        <c:axId val="130675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accent1"/>
          </a:solidFill>
        </c:spPr>
        <c:txPr>
          <a:bodyPr/>
          <a:lstStyle/>
          <a:p>
            <a:pPr>
              <a:defRPr sz="2000"/>
            </a:pPr>
            <a:endParaRPr lang="ru-RU"/>
          </a:p>
        </c:txPr>
        <c:crossAx val="130676992"/>
        <c:crosses val="autoZero"/>
        <c:auto val="1"/>
        <c:lblAlgn val="ctr"/>
        <c:lblOffset val="100"/>
        <c:noMultiLvlLbl val="0"/>
      </c:catAx>
      <c:valAx>
        <c:axId val="13067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accent1"/>
          </a:solidFill>
        </c:spPr>
        <c:txPr>
          <a:bodyPr/>
          <a:lstStyle/>
          <a:p>
            <a:pPr>
              <a:defRPr sz="2000"/>
            </a:pPr>
            <a:endParaRPr lang="ru-RU"/>
          </a:p>
        </c:txPr>
        <c:crossAx val="130675456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85000"/>
      </a:sysClr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364668475989425E-2"/>
          <c:y val="0.14218953194098516"/>
          <c:w val="0.9361585485210635"/>
          <c:h val="0.7292336370640061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Снизили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10.7</c:v>
                </c:pt>
                <c:pt idx="1">
                  <c:v>6.8</c:v>
                </c:pt>
                <c:pt idx="2">
                  <c:v>7.3</c:v>
                </c:pt>
                <c:pt idx="3">
                  <c:v>23.1</c:v>
                </c:pt>
                <c:pt idx="4">
                  <c:v>4</c:v>
                </c:pt>
                <c:pt idx="5">
                  <c:v>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15648"/>
        <c:axId val="130717184"/>
        <c:axId val="0"/>
      </c:bar3DChart>
      <c:catAx>
        <c:axId val="13071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0717184"/>
        <c:crosses val="autoZero"/>
        <c:auto val="1"/>
        <c:lblAlgn val="ctr"/>
        <c:lblOffset val="100"/>
        <c:noMultiLvlLbl val="0"/>
      </c:catAx>
      <c:valAx>
        <c:axId val="13071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307156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19.899999999999999</c:v>
                </c:pt>
                <c:pt idx="2">
                  <c:v>36.300000000000004</c:v>
                </c:pt>
                <c:pt idx="3">
                  <c:v>21.3</c:v>
                </c:pt>
                <c:pt idx="4">
                  <c:v>34.5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97568"/>
        <c:axId val="130799104"/>
        <c:axId val="0"/>
      </c:bar3DChart>
      <c:catAx>
        <c:axId val="13079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0799104"/>
        <c:crosses val="autoZero"/>
        <c:auto val="1"/>
        <c:lblAlgn val="ctr"/>
        <c:lblOffset val="100"/>
        <c:noMultiLvlLbl val="0"/>
      </c:catAx>
      <c:valAx>
        <c:axId val="130799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0797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032573289902325E-2"/>
          <c:y val="3.9886039886039885E-2"/>
          <c:w val="0.91368078175895717"/>
          <c:h val="0.77777777777777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06-07</c:v>
                </c:pt>
              </c:strCache>
            </c:strRef>
          </c:tx>
          <c:spPr>
            <a:solidFill>
              <a:srgbClr val="9999FF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04017086171931E-3"/>
                  <c:y val="0.1401096857108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60260586319218323"/>
                  <c:y val="0.53561253561253552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119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73289902280130326"/>
                  <c:y val="0.52136752136752107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119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79315960912052152"/>
                  <c:y val="0.80626780626780625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119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07-08</c:v>
                </c:pt>
              </c:strCache>
            </c:strRef>
          </c:tx>
          <c:spPr>
            <a:solidFill>
              <a:srgbClr val="FF0000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0254369143957383E-3"/>
                  <c:y val="0.1018831466525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68566775244299671"/>
                  <c:y val="0.54131054131054102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7866449511400655"/>
                  <c:y val="0.57549857549857608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84690553745928399"/>
                  <c:y val="0.8119658119658123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1"/>
                <c:pt idx="0">
                  <c:v>26.3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FFFFCC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418325443930523E-2"/>
                  <c:y val="0.135082865723826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74755700325732899"/>
                  <c:y val="0.43589743589743607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83061889250814414"/>
                  <c:y val="0.45868945868945882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8827361563517917"/>
                  <c:y val="0.70085470085470081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1"/>
                <c:pt idx="0">
                  <c:v>33.700000000000003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0000FF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697074262382179E-2"/>
                  <c:y val="0.12762464929175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80618892508143292"/>
                  <c:y val="0.28205128205128205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87622149837133589"/>
                  <c:y val="0.3247863247863248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90879478827361571"/>
                  <c:y val="0.61823361823361855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1"/>
                <c:pt idx="0">
                  <c:v>26.7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00FF00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490481061290064E-2"/>
                  <c:y val="0.13184887556367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Mode val="edge"/>
                  <c:yMode val="edge"/>
                  <c:x val="0.88436482084690515"/>
                  <c:y val="0.40740740740740738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92019543973941365"/>
                  <c:y val="0.44159544159544162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94951140065146578"/>
                  <c:y val="0.72649572649572691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023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1"/>
                <c:pt idx="0">
                  <c:v>43.5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8080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397894374855733E-2"/>
                  <c:y val="0.10500965465229199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407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2490">
                <a:noFill/>
              </a:ln>
            </c:spPr>
            <c:txPr>
              <a:bodyPr/>
              <a:lstStyle/>
              <a:p>
                <a:pPr>
                  <a:defRPr sz="140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1"/>
                <c:pt idx="0">
                  <c:v>44.4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800080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802949829900864E-2"/>
                  <c:y val="6.927820148458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32490">
                <a:noFill/>
              </a:ln>
            </c:spPr>
            <c:txPr>
              <a:bodyPr/>
              <a:lstStyle/>
              <a:p>
                <a:pPr>
                  <a:defRPr sz="127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1"/>
                <c:pt idx="0">
                  <c:v>38.5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CCCCFF"/>
            </a:solidFill>
            <a:ln w="1624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226745904823808E-2"/>
                  <c:y val="0.15455439584985931"/>
                </c:manualLayout>
              </c:layout>
              <c:spPr>
                <a:solidFill>
                  <a:srgbClr val="FFFFFF"/>
                </a:solidFill>
                <a:ln w="32490">
                  <a:noFill/>
                </a:ln>
              </c:spPr>
              <c:txPr>
                <a:bodyPr/>
                <a:lstStyle/>
                <a:p>
                  <a:pPr>
                    <a:defRPr sz="153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32490">
                <a:noFill/>
              </a:ln>
            </c:spPr>
            <c:txPr>
              <a:bodyPr/>
              <a:lstStyle/>
              <a:p>
                <a:pPr>
                  <a:defRPr sz="1983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1"/>
                <c:pt idx="0">
                  <c:v>%несоответствия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1"/>
                <c:pt idx="0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31070592"/>
        <c:axId val="131092864"/>
        <c:axId val="0"/>
      </c:bar3DChart>
      <c:catAx>
        <c:axId val="1310705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 w="40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09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092864"/>
        <c:scaling>
          <c:orientation val="minMax"/>
        </c:scaling>
        <c:delete val="0"/>
        <c:axPos val="l"/>
        <c:majorGridlines>
          <c:spPr>
            <a:ln w="406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070592"/>
        <c:crosses val="autoZero"/>
        <c:crossBetween val="between"/>
      </c:valAx>
      <c:spPr>
        <a:noFill/>
        <a:ln w="32490">
          <a:noFill/>
        </a:ln>
      </c:spPr>
    </c:plotArea>
    <c:legend>
      <c:legendPos val="b"/>
      <c:layout>
        <c:manualLayout>
          <c:xMode val="edge"/>
          <c:yMode val="edge"/>
          <c:x val="2.0269032803482381E-2"/>
          <c:y val="0.9230769230769228"/>
          <c:w val="0.94937523550792924"/>
          <c:h val="6.8376068376068383E-2"/>
        </c:manualLayout>
      </c:layout>
      <c:overlay val="0"/>
      <c:spPr>
        <a:noFill/>
        <a:ln w="4061">
          <a:solidFill>
            <a:srgbClr val="000000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</c:v>
                </c:pt>
                <c:pt idx="1">
                  <c:v>85</c:v>
                </c:pt>
                <c:pt idx="2">
                  <c:v>70</c:v>
                </c:pt>
                <c:pt idx="3">
                  <c:v>87.5</c:v>
                </c:pt>
                <c:pt idx="4">
                  <c:v>81.400000000000006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история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25</c:v>
                </c:pt>
                <c:pt idx="2">
                  <c:v>15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биология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</c:v>
                </c:pt>
                <c:pt idx="1">
                  <c:v>0</c:v>
                </c:pt>
                <c:pt idx="2">
                  <c:v>25</c:v>
                </c:pt>
                <c:pt idx="3">
                  <c:v>19</c:v>
                </c:pt>
                <c:pt idx="4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химия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15</c:v>
                </c:pt>
                <c:pt idx="3">
                  <c:v>12.5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106176"/>
        <c:axId val="139107712"/>
        <c:axId val="0"/>
      </c:bar3DChart>
      <c:catAx>
        <c:axId val="139106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9107712"/>
        <c:crosses val="autoZero"/>
        <c:auto val="1"/>
        <c:lblAlgn val="ctr"/>
        <c:lblOffset val="100"/>
        <c:noMultiLvlLbl val="0"/>
      </c:catAx>
      <c:valAx>
        <c:axId val="13910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10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63799191394196"/>
          <c:y val="0.35583228859348498"/>
          <c:w val="0.13816013196601343"/>
          <c:h val="0.3072642351482282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30</c:v>
                </c:pt>
                <c:pt idx="2">
                  <c:v>30</c:v>
                </c:pt>
                <c:pt idx="3">
                  <c:v>31.25</c:v>
                </c:pt>
                <c:pt idx="4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география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0</c:v>
                </c:pt>
                <c:pt idx="3">
                  <c:v>6.25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ин.яз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2.3148148148148147E-3"/>
                  <c:y val="-3.966206980679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6.25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информатика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769920"/>
        <c:axId val="138771456"/>
        <c:axId val="0"/>
      </c:bar3DChart>
      <c:catAx>
        <c:axId val="13876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771456"/>
        <c:crosses val="autoZero"/>
        <c:auto val="1"/>
        <c:lblAlgn val="ctr"/>
        <c:lblOffset val="100"/>
        <c:noMultiLvlLbl val="0"/>
      </c:catAx>
      <c:valAx>
        <c:axId val="13877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769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62.95</c:v>
                </c:pt>
                <c:pt idx="1">
                  <c:v>65.14</c:v>
                </c:pt>
                <c:pt idx="2">
                  <c:v>66.3</c:v>
                </c:pt>
                <c:pt idx="3">
                  <c:v>62.7</c:v>
                </c:pt>
                <c:pt idx="4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62.7</c:v>
                </c:pt>
                <c:pt idx="1">
                  <c:v>67.05</c:v>
                </c:pt>
                <c:pt idx="2">
                  <c:v>68.72</c:v>
                </c:pt>
                <c:pt idx="3">
                  <c:v>63</c:v>
                </c:pt>
                <c:pt idx="4">
                  <c:v>67.59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51840"/>
        <c:axId val="138853376"/>
      </c:barChart>
      <c:catAx>
        <c:axId val="13885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853376"/>
        <c:crosses val="autoZero"/>
        <c:auto val="1"/>
        <c:lblAlgn val="ctr"/>
        <c:lblOffset val="100"/>
        <c:noMultiLvlLbl val="0"/>
      </c:catAx>
      <c:valAx>
        <c:axId val="13885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851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20481927710843"/>
          <c:y val="2.0547945205479475E-2"/>
          <c:w val="0.88674698795180718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7360433930070998E-2"/>
                  <c:y val="0.16610107990662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67.59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67919465592261E-2"/>
                  <c:y val="0.11255459039962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62.8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378930433639634E-3"/>
                  <c:y val="0.12216749907952165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61.9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2801675795482658E-3"/>
                  <c:y val="0.16519790740783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  <a:ln w="12247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63.4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9064832"/>
        <c:axId val="139066368"/>
        <c:axId val="0"/>
      </c:bar3DChart>
      <c:catAx>
        <c:axId val="13906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06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066368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064832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87685914260745E-2"/>
          <c:y val="4.7619047619047623E-2"/>
          <c:w val="0.80792833187518254"/>
          <c:h val="0.86134920634920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76.099999999999994</c:v>
                </c:pt>
                <c:pt idx="1">
                  <c:v>64.3</c:v>
                </c:pt>
                <c:pt idx="2">
                  <c:v>50.8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88.669999999999987</c:v>
                </c:pt>
                <c:pt idx="1">
                  <c:v>67</c:v>
                </c:pt>
                <c:pt idx="2">
                  <c:v>56.87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81</c:v>
                </c:pt>
                <c:pt idx="1">
                  <c:v>66.63</c:v>
                </c:pt>
                <c:pt idx="2">
                  <c:v>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69.75</c:v>
                </c:pt>
                <c:pt idx="2">
                  <c:v>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80</c:v>
                </c:pt>
                <c:pt idx="1">
                  <c:v>65.2</c:v>
                </c:pt>
                <c:pt idx="2">
                  <c:v>54.75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74336"/>
        <c:axId val="138975872"/>
      </c:barChart>
      <c:catAx>
        <c:axId val="1389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75872"/>
        <c:crosses val="autoZero"/>
        <c:auto val="1"/>
        <c:lblAlgn val="ctr"/>
        <c:lblOffset val="100"/>
        <c:noMultiLvlLbl val="0"/>
      </c:catAx>
      <c:valAx>
        <c:axId val="13897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974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ОМ</c:v>
                </c:pt>
                <c:pt idx="4">
                  <c:v>физика</c:v>
                </c:pt>
                <c:pt idx="5">
                  <c:v>ин.яз</c:v>
                </c:pt>
                <c:pt idx="6">
                  <c:v>история</c:v>
                </c:pt>
                <c:pt idx="7">
                  <c:v>алгебра</c:v>
                </c:pt>
                <c:pt idx="8">
                  <c:v>химия</c:v>
                </c:pt>
                <c:pt idx="9">
                  <c:v>геометрия</c:v>
                </c:pt>
                <c:pt idx="10">
                  <c:v>информ</c:v>
                </c:pt>
                <c:pt idx="11">
                  <c:v>общ</c:v>
                </c:pt>
                <c:pt idx="12">
                  <c:v>физ-ра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</c:v>
                </c:pt>
                <c:pt idx="2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ОМ</c:v>
                </c:pt>
                <c:pt idx="4">
                  <c:v>физика</c:v>
                </c:pt>
                <c:pt idx="5">
                  <c:v>ин.яз</c:v>
                </c:pt>
                <c:pt idx="6">
                  <c:v>история</c:v>
                </c:pt>
                <c:pt idx="7">
                  <c:v>алгебра</c:v>
                </c:pt>
                <c:pt idx="8">
                  <c:v>химия</c:v>
                </c:pt>
                <c:pt idx="9">
                  <c:v>геометрия</c:v>
                </c:pt>
                <c:pt idx="10">
                  <c:v>информ</c:v>
                </c:pt>
                <c:pt idx="11">
                  <c:v>общ</c:v>
                </c:pt>
                <c:pt idx="12">
                  <c:v>физ-ра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10</c:v>
                </c:pt>
                <c:pt idx="2">
                  <c:v>2</c:v>
                </c:pt>
                <c:pt idx="5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1080246913580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59477124183078E-3"/>
                  <c:y val="9.2592592592592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ОМ</c:v>
                </c:pt>
                <c:pt idx="4">
                  <c:v>физика</c:v>
                </c:pt>
                <c:pt idx="5">
                  <c:v>ин.яз</c:v>
                </c:pt>
                <c:pt idx="6">
                  <c:v>история</c:v>
                </c:pt>
                <c:pt idx="7">
                  <c:v>алгебра</c:v>
                </c:pt>
                <c:pt idx="8">
                  <c:v>химия</c:v>
                </c:pt>
                <c:pt idx="9">
                  <c:v>геометрия</c:v>
                </c:pt>
                <c:pt idx="10">
                  <c:v>информ</c:v>
                </c:pt>
                <c:pt idx="11">
                  <c:v>общ</c:v>
                </c:pt>
                <c:pt idx="12">
                  <c:v>физ-ра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8</c:v>
                </c:pt>
                <c:pt idx="2">
                  <c:v>2</c:v>
                </c:pt>
                <c:pt idx="4">
                  <c:v>1</c:v>
                </c:pt>
                <c:pt idx="5">
                  <c:v>2</c:v>
                </c:pt>
                <c:pt idx="7">
                  <c:v>1</c:v>
                </c:pt>
                <c:pt idx="8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ОМ</c:v>
                </c:pt>
                <c:pt idx="4">
                  <c:v>физика</c:v>
                </c:pt>
                <c:pt idx="5">
                  <c:v>ин.яз</c:v>
                </c:pt>
                <c:pt idx="6">
                  <c:v>история</c:v>
                </c:pt>
                <c:pt idx="7">
                  <c:v>алгебра</c:v>
                </c:pt>
                <c:pt idx="8">
                  <c:v>химия</c:v>
                </c:pt>
                <c:pt idx="9">
                  <c:v>геометрия</c:v>
                </c:pt>
                <c:pt idx="10">
                  <c:v>информ</c:v>
                </c:pt>
                <c:pt idx="11">
                  <c:v>общ</c:v>
                </c:pt>
                <c:pt idx="12">
                  <c:v>физ-ра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1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649088"/>
        <c:axId val="23361024"/>
        <c:axId val="0"/>
      </c:bar3DChart>
      <c:catAx>
        <c:axId val="2264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3361024"/>
        <c:crosses val="autoZero"/>
        <c:auto val="1"/>
        <c:lblAlgn val="ctr"/>
        <c:lblOffset val="100"/>
        <c:noMultiLvlLbl val="0"/>
      </c:catAx>
      <c:valAx>
        <c:axId val="2336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49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90339749198075E-2"/>
          <c:y val="6.3714535683039614E-2"/>
          <c:w val="0.79892378715394896"/>
          <c:h val="0.85671546962274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47.5</c:v>
                </c:pt>
                <c:pt idx="1">
                  <c:v>48.4</c:v>
                </c:pt>
                <c:pt idx="2">
                  <c:v>54.2</c:v>
                </c:pt>
                <c:pt idx="3">
                  <c:v>43.1</c:v>
                </c:pt>
                <c:pt idx="4">
                  <c:v>40.370000000000005</c:v>
                </c:pt>
                <c:pt idx="5">
                  <c:v>47.46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2150025065406043E-2"/>
                  <c:y val="-4.8790407677791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50025065406043E-2"/>
                  <c:y val="-8.457003997483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575096084056467E-2"/>
                  <c:y val="-1.626346922593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08-09</c:v>
                </c:pt>
                <c:pt idx="1">
                  <c:v>09-10</c:v>
                </c:pt>
                <c:pt idx="2">
                  <c:v>10-11</c:v>
                </c:pt>
                <c:pt idx="3">
                  <c:v>11-12</c:v>
                </c:pt>
                <c:pt idx="4">
                  <c:v>12-13</c:v>
                </c:pt>
                <c:pt idx="5">
                  <c:v>13-14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47.8</c:v>
                </c:pt>
                <c:pt idx="1">
                  <c:v>46.7</c:v>
                </c:pt>
                <c:pt idx="2">
                  <c:v>48.7</c:v>
                </c:pt>
                <c:pt idx="3">
                  <c:v>46.1</c:v>
                </c:pt>
                <c:pt idx="4">
                  <c:v>45.4</c:v>
                </c:pt>
                <c:pt idx="5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00384"/>
        <c:axId val="139201920"/>
      </c:barChart>
      <c:catAx>
        <c:axId val="13920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39201920"/>
        <c:crosses val="autoZero"/>
        <c:auto val="1"/>
        <c:lblAlgn val="ctr"/>
        <c:lblOffset val="100"/>
        <c:noMultiLvlLbl val="0"/>
      </c:catAx>
      <c:valAx>
        <c:axId val="13920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3920038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87282268937085061"/>
          <c:y val="0.40378065778464839"/>
          <c:w val="0.11737897490869389"/>
          <c:h val="0.1924386844307042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75E-2"/>
          <c:w val="0.9180722891566262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5990773149377009E-2"/>
                  <c:y val="0.16202739901414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1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47.46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340484613666375E-2"/>
                  <c:y val="0.10786326231021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1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43.6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8722106394150938E-3"/>
                  <c:y val="0.13674697106020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5401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5133628854825465E-2"/>
                  <c:y val="0.11790946811150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00080"/>
              </a:solidFill>
              <a:ln w="38101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9273344"/>
        <c:axId val="139274880"/>
        <c:axId val="0"/>
      </c:bar3DChart>
      <c:catAx>
        <c:axId val="13927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27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27488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27334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50.7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61.3</c:v>
                </c:pt>
                <c:pt idx="1">
                  <c:v>56.7</c:v>
                </c:pt>
                <c:pt idx="2">
                  <c:v>40.6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72</c:v>
                </c:pt>
                <c:pt idx="1">
                  <c:v>60</c:v>
                </c:pt>
                <c:pt idx="2">
                  <c:v>45.1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</c:v>
                </c:pt>
                <c:pt idx="1">
                  <c:v>47</c:v>
                </c:pt>
                <c:pt idx="2">
                  <c:v>36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1.5470990552707753E-3"/>
                  <c:y val="-6.734100251487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43.5</c:v>
                </c:pt>
                <c:pt idx="2">
                  <c:v>37.25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64.11</c:v>
                </c:pt>
                <c:pt idx="1">
                  <c:v>42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85856"/>
        <c:axId val="150187392"/>
      </c:barChart>
      <c:catAx>
        <c:axId val="15018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0187392"/>
        <c:crosses val="autoZero"/>
        <c:auto val="1"/>
        <c:lblAlgn val="ctr"/>
        <c:lblOffset val="100"/>
        <c:noMultiLvlLbl val="0"/>
      </c:catAx>
      <c:valAx>
        <c:axId val="15018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1858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75E-2"/>
          <c:w val="0.9180722891566262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669065765360755E-2"/>
                  <c:y val="0.1659973753280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53.41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7091973406447948E-2"/>
                  <c:y val="0.10993621733211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455422216810616E-2"/>
                  <c:y val="0.12544515769194536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51.8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8.7512802558815019E-3"/>
                  <c:y val="0.12140082931804497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9372416"/>
        <c:axId val="139373952"/>
        <c:axId val="0"/>
      </c:bar3DChart>
      <c:catAx>
        <c:axId val="13937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37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9373952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39372416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55.5</c:v>
                </c:pt>
                <c:pt idx="1">
                  <c:v>57.3</c:v>
                </c:pt>
                <c:pt idx="2">
                  <c:v>55.2</c:v>
                </c:pt>
                <c:pt idx="3">
                  <c:v>56.14</c:v>
                </c:pt>
                <c:pt idx="4">
                  <c:v>53.41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58.9</c:v>
                </c:pt>
                <c:pt idx="1">
                  <c:v>55.8</c:v>
                </c:pt>
                <c:pt idx="2">
                  <c:v>57.3</c:v>
                </c:pt>
                <c:pt idx="3">
                  <c:v>56.71</c:v>
                </c:pt>
                <c:pt idx="4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458432"/>
        <c:axId val="139459968"/>
      </c:barChart>
      <c:catAx>
        <c:axId val="139458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459968"/>
        <c:crosses val="autoZero"/>
        <c:auto val="1"/>
        <c:lblAlgn val="ctr"/>
        <c:lblOffset val="100"/>
        <c:noMultiLvlLbl val="0"/>
      </c:catAx>
      <c:valAx>
        <c:axId val="1394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945843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63.9</c:v>
                </c:pt>
                <c:pt idx="1">
                  <c:v>53.2</c:v>
                </c:pt>
                <c:pt idx="2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68.5</c:v>
                </c:pt>
                <c:pt idx="1">
                  <c:v>52</c:v>
                </c:pt>
                <c:pt idx="2">
                  <c:v>50.2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71</c:v>
                </c:pt>
                <c:pt idx="1">
                  <c:v>58</c:v>
                </c:pt>
                <c:pt idx="2">
                  <c:v>50.1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58.37</c:v>
                </c:pt>
                <c:pt idx="2">
                  <c:v>53.1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1"/>
              <c:layout>
                <c:manualLayout>
                  <c:x val="1.1223500419145365E-2"/>
                  <c:y val="0.12300230784982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23500419145365E-2"/>
                  <c:y val="0.14935994524621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61</c:v>
                </c:pt>
                <c:pt idx="1">
                  <c:v>50.33</c:v>
                </c:pt>
                <c:pt idx="2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523968"/>
        <c:axId val="139525504"/>
      </c:barChart>
      <c:catAx>
        <c:axId val="13952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525504"/>
        <c:crosses val="autoZero"/>
        <c:auto val="1"/>
        <c:lblAlgn val="ctr"/>
        <c:lblOffset val="100"/>
        <c:noMultiLvlLbl val="0"/>
      </c:catAx>
      <c:valAx>
        <c:axId val="13952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9523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75E-2"/>
          <c:w val="0.9180722891566262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869061099770152E-2"/>
                  <c:y val="0.16538270738526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45.83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91978072038558E-2"/>
                  <c:y val="0.1097341023480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42.8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437889399999832E-2"/>
                  <c:y val="9.7107175316888034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42.7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004292304074361E-2"/>
                  <c:y val="0.18718896022122439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0747904"/>
        <c:axId val="120749440"/>
        <c:axId val="0"/>
      </c:bar3DChart>
      <c:catAx>
        <c:axId val="12074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07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749440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0747904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-1.7973856209150325E-2"/>
                  <c:y val="2.1604938271605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143790849673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359477124183078E-3"/>
                  <c:y val="7.098765432098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43.5</c:v>
                </c:pt>
                <c:pt idx="1">
                  <c:v>46.8</c:v>
                </c:pt>
                <c:pt idx="2">
                  <c:v>42.2</c:v>
                </c:pt>
                <c:pt idx="3">
                  <c:v>49.6</c:v>
                </c:pt>
                <c:pt idx="4">
                  <c:v>45.83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4705882352941176E-2"/>
                  <c:y val="-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921568627450921E-2"/>
                  <c:y val="-6.1728395061728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73856209150325E-2"/>
                  <c:y val="3.0864197530863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09-10</c:v>
                </c:pt>
                <c:pt idx="1">
                  <c:v>10-11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47.4</c:v>
                </c:pt>
                <c:pt idx="1">
                  <c:v>46.9</c:v>
                </c:pt>
                <c:pt idx="2">
                  <c:v>43.9</c:v>
                </c:pt>
                <c:pt idx="3">
                  <c:v>50.4</c:v>
                </c:pt>
                <c:pt idx="4">
                  <c:v>42.8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65280"/>
        <c:axId val="120466816"/>
      </c:barChart>
      <c:catAx>
        <c:axId val="12046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0466816"/>
        <c:crosses val="autoZero"/>
        <c:auto val="1"/>
        <c:lblAlgn val="ctr"/>
        <c:lblOffset val="100"/>
        <c:noMultiLvlLbl val="0"/>
      </c:catAx>
      <c:valAx>
        <c:axId val="12046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04652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43</c:v>
                </c:pt>
                <c:pt idx="2">
                  <c:v>38.700000000000003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52.8</c:v>
                </c:pt>
                <c:pt idx="1">
                  <c:v>39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</c:v>
                </c:pt>
                <c:pt idx="1">
                  <c:v>41.2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47</c:v>
                </c:pt>
                <c:pt idx="1">
                  <c:v>50.25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50.1</c:v>
                </c:pt>
                <c:pt idx="1">
                  <c:v>43.2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38624"/>
        <c:axId val="120540160"/>
      </c:barChart>
      <c:catAx>
        <c:axId val="12053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0540160"/>
        <c:crosses val="autoZero"/>
        <c:auto val="1"/>
        <c:lblAlgn val="ctr"/>
        <c:lblOffset val="100"/>
        <c:noMultiLvlLbl val="0"/>
      </c:catAx>
      <c:valAx>
        <c:axId val="12054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0538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20481927710843"/>
          <c:y val="2.0547945205479475E-2"/>
          <c:w val="0.88674698795180718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2310835724176281E-2"/>
                  <c:y val="0.1657721687381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52.4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023737509314113E-3"/>
                  <c:y val="0.11124405102431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57.8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63110650191669E-2"/>
                  <c:y val="-3.6994409316834356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54.2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014489897767743E-3"/>
                  <c:y val="0.13027197235424468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0632832"/>
        <c:axId val="120634368"/>
        <c:axId val="0"/>
      </c:bar3DChart>
      <c:catAx>
        <c:axId val="120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0634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634368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0632832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 w="38100">
              <a:solidFill>
                <a:srgbClr val="000104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1а</c:v>
                </c:pt>
                <c:pt idx="1">
                  <c:v>1б</c:v>
                </c:pt>
                <c:pt idx="2">
                  <c:v>6а</c:v>
                </c:pt>
                <c:pt idx="3">
                  <c:v>6б</c:v>
                </c:pt>
                <c:pt idx="4">
                  <c:v>7а</c:v>
                </c:pt>
                <c:pt idx="5">
                  <c:v>7б</c:v>
                </c:pt>
                <c:pt idx="6">
                  <c:v>8а</c:v>
                </c:pt>
                <c:pt idx="7">
                  <c:v>8б</c:v>
                </c:pt>
                <c:pt idx="8">
                  <c:v>9а</c:v>
                </c:pt>
                <c:pt idx="9">
                  <c:v>9б</c:v>
                </c:pt>
                <c:pt idx="10">
                  <c:v>10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592256"/>
        <c:axId val="76593792"/>
        <c:axId val="0"/>
      </c:bar3DChart>
      <c:catAx>
        <c:axId val="7659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6593792"/>
        <c:crosses val="autoZero"/>
        <c:auto val="1"/>
        <c:lblAlgn val="ctr"/>
        <c:lblOffset val="100"/>
        <c:noMultiLvlLbl val="0"/>
      </c:catAx>
      <c:valAx>
        <c:axId val="7659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92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</c:v>
                </c:pt>
                <c:pt idx="1">
                  <c:v>56.6</c:v>
                </c:pt>
                <c:pt idx="2">
                  <c:v>56.4</c:v>
                </c:pt>
                <c:pt idx="3">
                  <c:v>56</c:v>
                </c:pt>
                <c:pt idx="4">
                  <c:v>52.4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54.3</c:v>
                </c:pt>
                <c:pt idx="1">
                  <c:v>61.1</c:v>
                </c:pt>
                <c:pt idx="2">
                  <c:v>54.9</c:v>
                </c:pt>
                <c:pt idx="3">
                  <c:v>55.83</c:v>
                </c:pt>
                <c:pt idx="4">
                  <c:v>57.8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75200"/>
        <c:axId val="121076736"/>
      </c:barChart>
      <c:catAx>
        <c:axId val="12107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076736"/>
        <c:crosses val="autoZero"/>
        <c:auto val="1"/>
        <c:lblAlgn val="ctr"/>
        <c:lblOffset val="100"/>
        <c:noMultiLvlLbl val="0"/>
      </c:catAx>
      <c:valAx>
        <c:axId val="12107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10752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09-10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70.3</c:v>
                </c:pt>
                <c:pt idx="1">
                  <c:v>48.5</c:v>
                </c:pt>
                <c:pt idx="2">
                  <c:v>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56.7</c:v>
                </c:pt>
                <c:pt idx="1">
                  <c:v>56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72</c:v>
                </c:pt>
                <c:pt idx="1">
                  <c:v>48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50.1</c:v>
                </c:pt>
                <c:pt idx="1">
                  <c:v>43.2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68192"/>
        <c:axId val="99769728"/>
      </c:barChart>
      <c:catAx>
        <c:axId val="9976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769728"/>
        <c:crosses val="autoZero"/>
        <c:auto val="1"/>
        <c:lblAlgn val="ctr"/>
        <c:lblOffset val="100"/>
        <c:noMultiLvlLbl val="0"/>
      </c:catAx>
      <c:valAx>
        <c:axId val="997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76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75E-2"/>
          <c:w val="0.9180722891566262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869061099770152E-2"/>
                  <c:y val="0.16419488291378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91978072038558E-2"/>
                  <c:y val="0.1065643615793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59.35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2746993252445E-2"/>
                  <c:y val="9.4422817942797929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57.5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05248507515872E-2"/>
                  <c:y val="7.2620761305044898E-2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3111680"/>
        <c:axId val="124215296"/>
        <c:axId val="0"/>
      </c:bar3DChart>
      <c:catAx>
        <c:axId val="12311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421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215296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23111680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"/>
          <c:y val="0.91095890410958935"/>
          <c:w val="0.61807228915662649"/>
          <c:h val="8.219178082191770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58.3</c:v>
                </c:pt>
                <c:pt idx="2">
                  <c:v>52.7</c:v>
                </c:pt>
                <c:pt idx="3">
                  <c:v>54.5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1"/>
              <c:layout>
                <c:manualLayout>
                  <c:x val="2.2875816993464089E-2"/>
                  <c:y val="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56</c:v>
                </c:pt>
                <c:pt idx="1">
                  <c:v>57.160000000000011</c:v>
                </c:pt>
                <c:pt idx="2">
                  <c:v>57.3</c:v>
                </c:pt>
                <c:pt idx="3">
                  <c:v>69.3</c:v>
                </c:pt>
                <c:pt idx="4">
                  <c:v>59.35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04800"/>
        <c:axId val="155022464"/>
      </c:barChart>
      <c:catAx>
        <c:axId val="15420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5022464"/>
        <c:crosses val="autoZero"/>
        <c:auto val="1"/>
        <c:lblAlgn val="ctr"/>
        <c:lblOffset val="100"/>
        <c:noMultiLvlLbl val="0"/>
      </c:catAx>
      <c:valAx>
        <c:axId val="15502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20480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51.5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</c:v>
                </c:pt>
                <c:pt idx="1">
                  <c:v>48.5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54.5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867840"/>
        <c:axId val="158869376"/>
      </c:barChart>
      <c:catAx>
        <c:axId val="15886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58869376"/>
        <c:crosses val="autoZero"/>
        <c:auto val="1"/>
        <c:lblAlgn val="ctr"/>
        <c:lblOffset val="100"/>
        <c:noMultiLvlLbl val="0"/>
      </c:catAx>
      <c:valAx>
        <c:axId val="15886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67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120481927710843"/>
          <c:y val="2.0547945205479489E-2"/>
          <c:w val="0.88674698795180718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2310835724176309E-2"/>
                  <c:y val="0.1657721687381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023737509314139E-3"/>
                  <c:y val="0.11124405102431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47.8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63110650191669E-2"/>
                  <c:y val="-3.6994409316834356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44.9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014489897767777E-3"/>
                  <c:y val="0.13027197235424468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9361152"/>
        <c:axId val="99362688"/>
        <c:axId val="0"/>
      </c:bar3DChart>
      <c:catAx>
        <c:axId val="993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936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362688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9361152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6"/>
          <c:y val="0.91095890410958968"/>
          <c:w val="0.61807228915662649"/>
          <c:h val="8.219178082191763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39.5</c:v>
                </c:pt>
                <c:pt idx="1">
                  <c:v>41.6</c:v>
                </c:pt>
                <c:pt idx="2">
                  <c:v>57.2</c:v>
                </c:pt>
                <c:pt idx="3">
                  <c:v>39.300000000000004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08-09</c:v>
                </c:pt>
                <c:pt idx="1">
                  <c:v>09-10</c:v>
                </c:pt>
                <c:pt idx="2">
                  <c:v>11-12</c:v>
                </c:pt>
                <c:pt idx="3">
                  <c:v>12-13</c:v>
                </c:pt>
                <c:pt idx="4">
                  <c:v>13-14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52.1</c:v>
                </c:pt>
                <c:pt idx="1">
                  <c:v>52.6</c:v>
                </c:pt>
                <c:pt idx="2">
                  <c:v>54.65</c:v>
                </c:pt>
                <c:pt idx="3">
                  <c:v>52.4</c:v>
                </c:pt>
                <c:pt idx="4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65952"/>
        <c:axId val="99567488"/>
      </c:barChart>
      <c:catAx>
        <c:axId val="99565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9567488"/>
        <c:crosses val="autoZero"/>
        <c:auto val="1"/>
        <c:lblAlgn val="ctr"/>
        <c:lblOffset val="100"/>
        <c:noMultiLvlLbl val="0"/>
      </c:catAx>
      <c:valAx>
        <c:axId val="9956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956595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46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09-10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47</c:v>
                </c:pt>
                <c:pt idx="2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</c:v>
                </c:pt>
                <c:pt idx="1">
                  <c:v>48.7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39.5</c:v>
                </c:pt>
                <c:pt idx="1">
                  <c:v>32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38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64256"/>
        <c:axId val="99665792"/>
      </c:barChart>
      <c:catAx>
        <c:axId val="9966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665792"/>
        <c:crosses val="autoZero"/>
        <c:auto val="1"/>
        <c:lblAlgn val="ctr"/>
        <c:lblOffset val="100"/>
        <c:noMultiLvlLbl val="0"/>
      </c:catAx>
      <c:valAx>
        <c:axId val="9966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664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89E-2"/>
          <c:w val="0.91807228915662598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869061099770152E-2"/>
                  <c:y val="0.16419488291378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91978072038561E-2"/>
                  <c:y val="0.1065643615793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55.1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27469932524451E-2"/>
                  <c:y val="9.4422817942797943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52.1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05248507515872E-2"/>
                  <c:y val="7.2620761305044898E-2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9418496"/>
        <c:axId val="99420032"/>
        <c:axId val="0"/>
      </c:bar3DChart>
      <c:catAx>
        <c:axId val="994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942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420032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99418496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66"/>
          <c:y val="0.91095890410958968"/>
          <c:w val="0.61807228915662649"/>
          <c:h val="8.2191780821917637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61</c:v>
                </c:pt>
                <c:pt idx="2">
                  <c:v>37</c:v>
                </c:pt>
                <c:pt idx="3">
                  <c:v>65.5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52</c:v>
                </c:pt>
                <c:pt idx="1">
                  <c:v>57</c:v>
                </c:pt>
                <c:pt idx="2">
                  <c:v>52.6</c:v>
                </c:pt>
                <c:pt idx="3">
                  <c:v>72.599999999999994</c:v>
                </c:pt>
                <c:pt idx="4">
                  <c:v>55.1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447168"/>
        <c:axId val="99448704"/>
      </c:barChart>
      <c:catAx>
        <c:axId val="994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448704"/>
        <c:crosses val="autoZero"/>
        <c:auto val="1"/>
        <c:lblAlgn val="ctr"/>
        <c:lblOffset val="100"/>
        <c:noMultiLvlLbl val="0"/>
      </c:catAx>
      <c:valAx>
        <c:axId val="994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44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5836549843033"/>
          <c:y val="0.44764144065325157"/>
          <c:w val="0.1012377129329422"/>
          <c:h val="0.1849640322737436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0928491875559"/>
          <c:y val="2.586749620412547E-2"/>
          <c:w val="0.74452540167713266"/>
          <c:h val="0.896781098396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алгебра</c:v>
                </c:pt>
                <c:pt idx="4">
                  <c:v>геометрия</c:v>
                </c:pt>
                <c:pt idx="5">
                  <c:v>история</c:v>
                </c:pt>
                <c:pt idx="6">
                  <c:v>общество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информатика</c:v>
                </c:pt>
                <c:pt idx="12">
                  <c:v>ин.яз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18</c:v>
                </c:pt>
                <c:pt idx="1">
                  <c:v>4</c:v>
                </c:pt>
                <c:pt idx="2">
                  <c:v>8</c:v>
                </c:pt>
                <c:pt idx="3">
                  <c:v>11</c:v>
                </c:pt>
                <c:pt idx="4">
                  <c:v>4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layout>
                <c:manualLayout>
                  <c:x val="3.2067144054701006E-2"/>
                  <c:y val="-2.58674962041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алгебра</c:v>
                </c:pt>
                <c:pt idx="4">
                  <c:v>геометрия</c:v>
                </c:pt>
                <c:pt idx="5">
                  <c:v>история</c:v>
                </c:pt>
                <c:pt idx="6">
                  <c:v>общество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информатика</c:v>
                </c:pt>
                <c:pt idx="12">
                  <c:v>ин.яз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12</c:v>
                </c:pt>
                <c:pt idx="1">
                  <c:v>2</c:v>
                </c:pt>
                <c:pt idx="2">
                  <c:v>3</c:v>
                </c:pt>
                <c:pt idx="3">
                  <c:v>9</c:v>
                </c:pt>
                <c:pt idx="4">
                  <c:v>11</c:v>
                </c:pt>
                <c:pt idx="6">
                  <c:v>1</c:v>
                </c:pt>
                <c:pt idx="7">
                  <c:v>5</c:v>
                </c:pt>
                <c:pt idx="8">
                  <c:v>4</c:v>
                </c:pt>
                <c:pt idx="10">
                  <c:v>3</c:v>
                </c:pt>
                <c:pt idx="1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0"/>
              <c:layout>
                <c:manualLayout>
                  <c:x val="1.1660779656254948E-2"/>
                  <c:y val="-2.116431507610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русский</c:v>
                </c:pt>
                <c:pt idx="1">
                  <c:v>литература</c:v>
                </c:pt>
                <c:pt idx="2">
                  <c:v>математика</c:v>
                </c:pt>
                <c:pt idx="3">
                  <c:v>алгебра</c:v>
                </c:pt>
                <c:pt idx="4">
                  <c:v>геометрия</c:v>
                </c:pt>
                <c:pt idx="5">
                  <c:v>история</c:v>
                </c:pt>
                <c:pt idx="6">
                  <c:v>общество</c:v>
                </c:pt>
                <c:pt idx="7">
                  <c:v>география</c:v>
                </c:pt>
                <c:pt idx="8">
                  <c:v>физика</c:v>
                </c:pt>
                <c:pt idx="9">
                  <c:v>химия</c:v>
                </c:pt>
                <c:pt idx="10">
                  <c:v>биология</c:v>
                </c:pt>
                <c:pt idx="11">
                  <c:v>информатика</c:v>
                </c:pt>
                <c:pt idx="12">
                  <c:v>ин.яз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10</c:v>
                </c:pt>
                <c:pt idx="1">
                  <c:v>10</c:v>
                </c:pt>
                <c:pt idx="2">
                  <c:v>3</c:v>
                </c:pt>
                <c:pt idx="3">
                  <c:v>9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  <c:pt idx="7">
                  <c:v>7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71360"/>
        <c:axId val="74310016"/>
      </c:barChart>
      <c:catAx>
        <c:axId val="742713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4310016"/>
        <c:crosses val="autoZero"/>
        <c:auto val="1"/>
        <c:lblAlgn val="ctr"/>
        <c:lblOffset val="100"/>
        <c:noMultiLvlLbl val="0"/>
      </c:catAx>
      <c:valAx>
        <c:axId val="74310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427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64206339836571"/>
          <c:y val="0.42772229011591323"/>
          <c:w val="0.10196777952128373"/>
          <c:h val="0.135148872347516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08-09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09-10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57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12-13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65.5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13-14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68</c:v>
                </c:pt>
                <c:pt idx="1">
                  <c:v>46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58752"/>
        <c:axId val="115660288"/>
      </c:barChart>
      <c:catAx>
        <c:axId val="115658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660288"/>
        <c:crosses val="autoZero"/>
        <c:auto val="1"/>
        <c:lblAlgn val="ctr"/>
        <c:lblOffset val="100"/>
        <c:noMultiLvlLbl val="0"/>
      </c:catAx>
      <c:valAx>
        <c:axId val="11566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658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499E-2"/>
          <c:w val="0.91807228915662575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869061099770152E-2"/>
                  <c:y val="0.16419488291378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91978072038561E-2"/>
                  <c:y val="0.1065643615793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54.5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274699325244517E-2"/>
                  <c:y val="9.4422817942797943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05248507515872E-2"/>
                  <c:y val="7.2620761305044898E-2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5343360"/>
        <c:axId val="115344896"/>
        <c:axId val="0"/>
      </c:bar3DChart>
      <c:catAx>
        <c:axId val="11534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5344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344896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5343360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72"/>
          <c:y val="0.91095890410958991"/>
          <c:w val="0.61807228915662649"/>
          <c:h val="8.2191780821917595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49.67</c:v>
                </c:pt>
                <c:pt idx="1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12992"/>
        <c:axId val="115414528"/>
      </c:barChart>
      <c:catAx>
        <c:axId val="11541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414528"/>
        <c:crosses val="autoZero"/>
        <c:auto val="1"/>
        <c:lblAlgn val="ctr"/>
        <c:lblOffset val="100"/>
        <c:noMultiLvlLbl val="0"/>
      </c:catAx>
      <c:valAx>
        <c:axId val="115414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1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5836549843033"/>
          <c:y val="0.44764144065325145"/>
          <c:w val="0.1012377129329422"/>
          <c:h val="0.1849640322737436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11-12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58048"/>
        <c:axId val="115459584"/>
      </c:barChart>
      <c:catAx>
        <c:axId val="11545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5459584"/>
        <c:crosses val="autoZero"/>
        <c:auto val="1"/>
        <c:lblAlgn val="ctr"/>
        <c:lblOffset val="100"/>
        <c:noMultiLvlLbl val="0"/>
      </c:catAx>
      <c:valAx>
        <c:axId val="11545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45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879518072289148E-2"/>
          <c:y val="2.0547945205479513E-2"/>
          <c:w val="0.91807228915662542"/>
          <c:h val="0.819634703196347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1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6869061099770152E-2"/>
                  <c:y val="0.16419488291378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891978072038561E-2"/>
                  <c:y val="0.1065643615793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274699325244528E-2"/>
                  <c:y val="9.4422817942797943E-2"/>
                </c:manualLayout>
              </c:layout>
              <c:spPr>
                <a:solidFill>
                  <a:srgbClr val="FFFFFF"/>
                </a:solidFill>
                <a:ln w="24494">
                  <a:noFill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rgbClr val="000104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rgbClr val="000104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52.3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folHlink"/>
            </a:solidFill>
            <a:ln w="1224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05248507515872E-2"/>
                  <c:y val="7.2620761305044898E-2"/>
                </c:manualLayout>
              </c:layout>
              <c:spPr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36740">
                  <a:solidFill>
                    <a:schemeClr val="tx1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1736" b="1" i="0" u="none" strike="noStrike" baseline="0">
                      <a:solidFill>
                        <a:schemeClr val="tx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494">
                <a:noFill/>
              </a:ln>
            </c:spPr>
            <c:txPr>
              <a:bodyPr/>
              <a:lstStyle/>
              <a:p>
                <a:pPr>
                  <a:defRPr sz="1736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5552256"/>
        <c:axId val="115553792"/>
        <c:axId val="0"/>
      </c:bar3DChart>
      <c:catAx>
        <c:axId val="11555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555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553792"/>
        <c:scaling>
          <c:orientation val="minMax"/>
        </c:scaling>
        <c:delete val="0"/>
        <c:axPos val="l"/>
        <c:majorGridlines>
          <c:spPr>
            <a:ln w="3062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15552256"/>
        <c:crosses val="autoZero"/>
        <c:crossBetween val="between"/>
      </c:valAx>
      <c:spPr>
        <a:noFill/>
        <a:ln w="24494">
          <a:noFill/>
        </a:ln>
      </c:spPr>
    </c:plotArea>
    <c:legend>
      <c:legendPos val="b"/>
      <c:layout>
        <c:manualLayout>
          <c:xMode val="edge"/>
          <c:yMode val="edge"/>
          <c:x val="0.19036144578313274"/>
          <c:y val="0.91095890410959013"/>
          <c:w val="0.61807228915662649"/>
          <c:h val="8.2191780821917526E-2"/>
        </c:manualLayout>
      </c:layout>
      <c:overlay val="0"/>
      <c:spPr>
        <a:noFill/>
        <a:ln w="3062">
          <a:solidFill>
            <a:schemeClr val="tx1"/>
          </a:solidFill>
          <a:prstDash val="solid"/>
        </a:ln>
      </c:spPr>
      <c:txPr>
        <a:bodyPr/>
        <a:lstStyle/>
        <a:p>
          <a:pPr>
            <a:defRPr sz="1596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3216"/>
        <c:axId val="115594752"/>
      </c:barChart>
      <c:catAx>
        <c:axId val="1155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594752"/>
        <c:crosses val="autoZero"/>
        <c:auto val="1"/>
        <c:lblAlgn val="ctr"/>
        <c:lblOffset val="100"/>
        <c:noMultiLvlLbl val="0"/>
      </c:catAx>
      <c:valAx>
        <c:axId val="11559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93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5836549843033"/>
          <c:y val="0.44764144065325134"/>
          <c:w val="0.1012377129329422"/>
          <c:h val="0.1849640322737437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13-14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86016"/>
        <c:axId val="115691904"/>
      </c:barChart>
      <c:catAx>
        <c:axId val="11568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691904"/>
        <c:crosses val="autoZero"/>
        <c:auto val="1"/>
        <c:lblAlgn val="ctr"/>
        <c:lblOffset val="100"/>
        <c:noMultiLvlLbl val="0"/>
      </c:catAx>
      <c:valAx>
        <c:axId val="1156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686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"2" по русскому языку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13</c:v>
                </c:pt>
                <c:pt idx="2">
                  <c:v>18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384704"/>
        <c:axId val="75386240"/>
        <c:axId val="0"/>
      </c:bar3DChart>
      <c:catAx>
        <c:axId val="7538470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75386240"/>
        <c:crosses val="autoZero"/>
        <c:auto val="1"/>
        <c:lblAlgn val="ctr"/>
        <c:lblOffset val="100"/>
        <c:noMultiLvlLbl val="0"/>
      </c:catAx>
      <c:valAx>
        <c:axId val="753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384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"2" по литературе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482432"/>
        <c:axId val="76483968"/>
        <c:axId val="0"/>
      </c:bar3DChart>
      <c:catAx>
        <c:axId val="7648243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76483968"/>
        <c:crosses val="autoZero"/>
        <c:auto val="1"/>
        <c:lblAlgn val="ctr"/>
        <c:lblOffset val="100"/>
        <c:noMultiLvlLbl val="0"/>
      </c:catAx>
      <c:valAx>
        <c:axId val="7648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8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4</c:v>
                </c:pt>
                <c:pt idx="3">
                  <c:v>11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69312"/>
        <c:axId val="76670848"/>
        <c:axId val="0"/>
      </c:bar3DChart>
      <c:catAx>
        <c:axId val="766693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76670848"/>
        <c:crosses val="autoZero"/>
        <c:auto val="1"/>
        <c:lblAlgn val="ctr"/>
        <c:lblOffset val="100"/>
        <c:noMultiLvlLbl val="0"/>
      </c:catAx>
      <c:valAx>
        <c:axId val="7667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669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D74D497-5560-4D36-B39A-D13EA8110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E8EB8486-953B-4165-B0E7-2B795BBD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13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0FB45-F6E3-460F-BA03-A22962A8994F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B8486-953B-4165-B0E7-2B795BBDF9B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3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867C9F18-3B15-4340-A4E0-00FB784E13C5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5112132-7794-49A9-B8B9-17C82B8E9084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32B444-43B2-4D68-B9C9-EAEAFD19D6E0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B858806-4C52-4602-B5AE-6B2C486C640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D262EBB-7567-4F76-AE27-747882831DD9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-924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" name="AutoShape 6" descr="Denim"/>
                <p:cNvSpPr>
                  <a:spLocks noChangeArrowheads="1"/>
                </p:cNvSpPr>
                <p:nvPr/>
              </p:nvSpPr>
              <p:spPr bwMode="auto">
                <a:xfrm rot="-924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-924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-924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-924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-924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195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T0" fmla="*/ 0 w 43118"/>
                    <a:gd name="T1" fmla="*/ 0 h 23858"/>
                    <a:gd name="T2" fmla="*/ 0 w 43118"/>
                    <a:gd name="T3" fmla="*/ 0 h 23858"/>
                    <a:gd name="T4" fmla="*/ 0 w 43118"/>
                    <a:gd name="T5" fmla="*/ 0 h 2385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lnTo>
                        <a:pt x="42999" y="0"/>
                      </a:lnTo>
                      <a:close/>
                    </a:path>
                  </a:pathLst>
                </a:custGeom>
                <a:solidFill>
                  <a:schemeClr val="folHlink">
                    <a:alpha val="50195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>
                    <a:gd name="T0" fmla="*/ 56 w 1035"/>
                    <a:gd name="T1" fmla="*/ 2006 h 2007"/>
                    <a:gd name="T2" fmla="*/ 0 w 1035"/>
                    <a:gd name="T3" fmla="*/ 1843 h 2007"/>
                    <a:gd name="T4" fmla="*/ 871 w 1035"/>
                    <a:gd name="T5" fmla="*/ 56 h 2007"/>
                    <a:gd name="T6" fmla="*/ 1034 w 1035"/>
                    <a:gd name="T7" fmla="*/ 0 h 2007"/>
                    <a:gd name="T8" fmla="*/ 56 w 1035"/>
                    <a:gd name="T9" fmla="*/ 2006 h 20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195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>
                  <a:gd name="T0" fmla="*/ 321 w 324"/>
                  <a:gd name="T1" fmla="*/ 226 h 231"/>
                  <a:gd name="T2" fmla="*/ 287 w 324"/>
                  <a:gd name="T3" fmla="*/ 123 h 231"/>
                  <a:gd name="T4" fmla="*/ 53 w 324"/>
                  <a:gd name="T5" fmla="*/ 9 h 231"/>
                  <a:gd name="T6" fmla="*/ 35 w 324"/>
                  <a:gd name="T7" fmla="*/ 0 h 231"/>
                  <a:gd name="T8" fmla="*/ 0 w 324"/>
                  <a:gd name="T9" fmla="*/ 72 h 231"/>
                  <a:gd name="T10" fmla="*/ 323 w 324"/>
                  <a:gd name="T11" fmla="*/ 23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8191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8192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CD0C-670B-4C4A-AE1E-8E8AB8755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E1164-ACCF-413E-A15D-2F5CFFEC5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E2F44-2D43-4CD2-992A-5A3B6468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1689-F9E5-4B3A-A4AF-CFB6EF649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5844-7A2C-4F02-9F36-832257472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4999-1C10-40D9-98AA-104E052E1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8F871F-179C-43D7-8D8A-EF57A044A9B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CDBF-E726-4F8E-83B9-7A3FA6EBE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0610-12D2-4E04-B420-5920E0C25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14FC-DD0C-48EF-B449-E96424EB7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41B5E-BE41-430A-BD29-23FCFDFF3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4C40-1894-4F2B-8186-F07948090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FC89767-7FAB-46B1-B91A-68240546706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CE2CE18-41B4-4F31-BBD9-73AD1330CE9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B93737E-4166-4DB4-839B-EFC3B747764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A61398D-CF15-4191-AB05-CB19F09C4E6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EAB29E6-A2EC-4486-AEC3-A22AF9AF258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AEFACB2-B8E6-4832-B02E-4886EE98E60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4D67987-E012-40F6-9557-5321C71BBDD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9 w 43200"/>
                <a:gd name="T1" fmla="*/ 1 h 43200"/>
                <a:gd name="T2" fmla="*/ 5 w 43200"/>
                <a:gd name="T3" fmla="*/ 0 h 43200"/>
                <a:gd name="T4" fmla="*/ 5 w 43200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7DFABC5D-A6A3-4761-A3C3-AF438DA565F4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EF66F7BB-3ED5-4CB2-8824-4097E93A6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62474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2061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3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ru-RU" sz="2400"/>
              </a:p>
            </p:txBody>
          </p:sp>
          <p:sp>
            <p:nvSpPr>
              <p:cNvPr id="2064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5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ru-RU" sz="2400"/>
              </a:p>
            </p:txBody>
          </p:sp>
          <p:sp>
            <p:nvSpPr>
              <p:cNvPr id="2066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ru-RU" sz="2400"/>
              </a:p>
            </p:txBody>
          </p:sp>
          <p:sp>
            <p:nvSpPr>
              <p:cNvPr id="2067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ru-RU" sz="2400"/>
              </a:p>
            </p:txBody>
          </p:sp>
          <p:sp>
            <p:nvSpPr>
              <p:cNvPr id="2068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T0" fmla="*/ 0 w 22354"/>
                  <a:gd name="T1" fmla="*/ 0 h 43200"/>
                  <a:gd name="T2" fmla="*/ 0 w 22354"/>
                  <a:gd name="T3" fmla="*/ 0 h 43200"/>
                  <a:gd name="T4" fmla="*/ 0 w 2235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>
                  <a:alpha val="50195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059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060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7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3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3551F2-CA3E-4082-A792-CF7DCC6B5B6B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755576" y="476672"/>
            <a:ext cx="8280920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2CF8A5B-B41B-4356-9A78-8524E571804E}" type="slidenum">
              <a:rPr lang="ru-RU"/>
              <a:pPr lvl="1">
                <a:defRPr/>
              </a:pPr>
              <a:t>10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684213" y="476250"/>
            <a:ext cx="7920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двоек по русскому языку за последние пять </a:t>
            </a:r>
            <a:r>
              <a:rPr kumimoji="0"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</a:t>
            </a:r>
            <a:endParaRPr kumimoji="0"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2135659"/>
          <a:ext cx="8640959" cy="446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2CF8A5B-B41B-4356-9A78-8524E571804E}" type="slidenum">
              <a:rPr lang="ru-RU"/>
              <a:pPr lvl="1">
                <a:defRPr/>
              </a:pPr>
              <a:t>11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684213" y="476250"/>
            <a:ext cx="79200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Количество двоек по </a:t>
            </a:r>
            <a:r>
              <a:rPr kumimoji="0"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литературе за </a:t>
            </a:r>
            <a:r>
              <a:rPr kumimoji="0"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последние пять </a:t>
            </a:r>
            <a:r>
              <a:rPr kumimoji="0"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</a:t>
            </a:r>
            <a:endParaRPr kumimoji="0"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2353962"/>
          <a:ext cx="8568952" cy="424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8CB982-9299-421A-8A4C-F5CC2641E4A4}" type="slidenum">
              <a:rPr lang="ru-RU"/>
              <a:pPr lvl="1">
                <a:defRPr/>
              </a:pPr>
              <a:t>12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74691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Количество двоек по математике, алгебре и геометрии за последние пять лет.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933832"/>
          <a:ext cx="8280920" cy="466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AABD13B-AA98-4072-B5CC-A5193A2DD722}" type="slidenum">
              <a:rPr lang="ru-RU"/>
              <a:pPr lvl="1">
                <a:defRPr/>
              </a:pPr>
              <a:t>13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76120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Количество двоек по истории, обществознанию и географии за последние пять лет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844824"/>
          <a:ext cx="80648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CD2F24C-22A1-49F3-B35D-7FF93A4772B5}" type="slidenum">
              <a:rPr lang="ru-RU"/>
              <a:pPr lvl="1">
                <a:defRPr/>
              </a:pPr>
              <a:t>14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79009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Количество двоек по физике, химии и биологии за последние пять лет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844824"/>
          <a:ext cx="8424936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D401987-6B85-49A1-8740-B77E03BFD98E}" type="slidenum">
              <a:rPr lang="ru-RU"/>
              <a:pPr lvl="1">
                <a:defRPr/>
              </a:pPr>
              <a:t>15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20713"/>
            <a:ext cx="7756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Количество двоек по информатике за последние пять лет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288"/>
          <p:cNvGraphicFramePr/>
          <p:nvPr/>
        </p:nvGraphicFramePr>
        <p:xfrm>
          <a:off x="323528" y="2333307"/>
          <a:ext cx="8280920" cy="404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2BC95AE-3D96-49D2-81FB-BFD19BEF0D67}" type="slidenum">
              <a:rPr lang="ru-RU"/>
              <a:pPr lvl="1">
                <a:defRPr/>
              </a:pPr>
              <a:t>16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7469188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Количество двоек по иностранному языку за последние пять лет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297"/>
          <p:cNvGraphicFramePr/>
          <p:nvPr/>
        </p:nvGraphicFramePr>
        <p:xfrm>
          <a:off x="395537" y="2333307"/>
          <a:ext cx="6981576" cy="361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17</a:t>
            </a:fld>
            <a:endParaRPr lang="ru-RU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19563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91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DBD9E4E-5B62-4F2F-AE5F-AE730733DB51}" type="slidenum">
              <a:rPr lang="ru-RU"/>
              <a:pPr lvl="1">
                <a:defRPr/>
              </a:pPr>
              <a:t>18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Результаты обучения в начальных классах</a:t>
            </a:r>
          </a:p>
        </p:txBody>
      </p:sp>
      <p:graphicFrame>
        <p:nvGraphicFramePr>
          <p:cNvPr id="5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223010"/>
              </p:ext>
            </p:extLst>
          </p:nvPr>
        </p:nvGraphicFramePr>
        <p:xfrm>
          <a:off x="187325" y="2116138"/>
          <a:ext cx="8582025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9B5167A-8DA8-4983-9B29-A89B9A10A9B5}" type="slidenum">
              <a:rPr lang="ru-RU"/>
              <a:pPr lvl="1">
                <a:defRPr/>
              </a:pPr>
              <a:t>19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80375" cy="371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Статистика начальных классов в сравнении</a:t>
            </a:r>
          </a:p>
        </p:txBody>
      </p:sp>
      <p:graphicFrame>
        <p:nvGraphicFramePr>
          <p:cNvPr id="60576" name="Group 160"/>
          <p:cNvGraphicFramePr>
            <a:graphicFrameLocks noGrp="1"/>
          </p:cNvGraphicFramePr>
          <p:nvPr>
            <p:ph type="tbl" idx="1"/>
          </p:nvPr>
        </p:nvGraphicFramePr>
        <p:xfrm>
          <a:off x="539750" y="746125"/>
          <a:ext cx="8540750" cy="4627091"/>
        </p:xfrm>
        <a:graphic>
          <a:graphicData uri="http://schemas.openxmlformats.org/drawingml/2006/table">
            <a:tbl>
              <a:tblPr/>
              <a:tblGrid>
                <a:gridCol w="1068388"/>
                <a:gridCol w="1066800"/>
                <a:gridCol w="1068387"/>
                <a:gridCol w="1066800"/>
                <a:gridCol w="1068388"/>
                <a:gridCol w="1066800"/>
                <a:gridCol w="1068387"/>
                <a:gridCol w="1066800"/>
              </a:tblGrid>
              <a:tr h="99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«5»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«4»и «5»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«3»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«2»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У/О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К/О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2008-2009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39,3%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6,6%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2009-2010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6,8%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66,9%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47,8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99,1%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63,7%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17,7%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0/0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72,8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19/15%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61/48,4%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13/10,3%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4/2%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2E0AF-71DE-41C2-8D96-3B1C9A53C9D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397875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Итоги </a:t>
            </a:r>
            <a:br>
              <a:rPr lang="ru-RU" dirty="0" smtClean="0"/>
            </a:br>
            <a:r>
              <a:rPr lang="ru-RU" dirty="0" smtClean="0"/>
              <a:t>20</a:t>
            </a:r>
            <a:r>
              <a:rPr lang="en-US" dirty="0" smtClean="0"/>
              <a:t>1</a:t>
            </a:r>
            <a:r>
              <a:rPr lang="ru-RU" dirty="0" smtClean="0"/>
              <a:t>3-20</a:t>
            </a:r>
            <a:r>
              <a:rPr lang="en-US" dirty="0" smtClean="0"/>
              <a:t>1</a:t>
            </a:r>
            <a:r>
              <a:rPr lang="ru-RU" dirty="0" smtClean="0"/>
              <a:t>4 учебного года</a:t>
            </a:r>
          </a:p>
        </p:txBody>
      </p:sp>
      <p:pic>
        <p:nvPicPr>
          <p:cNvPr id="2055" name="Picture 7" descr="school9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213100"/>
            <a:ext cx="40322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FCC8E50-E8FC-41A7-8BBE-5F7E5D1B1235}" type="slidenum">
              <a:rPr lang="ru-RU"/>
              <a:pPr lvl="1">
                <a:defRPr/>
              </a:pPr>
              <a:t>20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Качество образования по классам</a:t>
            </a:r>
          </a:p>
        </p:txBody>
      </p:sp>
      <p:graphicFrame>
        <p:nvGraphicFramePr>
          <p:cNvPr id="5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50800" y="1895475"/>
          <a:ext cx="904240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FCC8E50-E8FC-41A7-8BBE-5F7E5D1B1235}" type="slidenum">
              <a:rPr lang="ru-RU"/>
              <a:pPr lvl="1">
                <a:defRPr/>
              </a:pPr>
              <a:t>21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Уровень </a:t>
            </a:r>
            <a:r>
              <a:rPr lang="ru-RU" sz="4000" dirty="0" err="1" smtClean="0"/>
              <a:t>обученности</a:t>
            </a:r>
            <a:r>
              <a:rPr lang="ru-RU" sz="4000" dirty="0" smtClean="0"/>
              <a:t> по классам</a:t>
            </a:r>
          </a:p>
        </p:txBody>
      </p:sp>
      <p:graphicFrame>
        <p:nvGraphicFramePr>
          <p:cNvPr id="5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50800" y="1895475"/>
          <a:ext cx="904240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Основная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22</a:t>
            </a:fld>
            <a:endParaRPr lang="ru-RU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522161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39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A547D1B-0CD4-4E75-9870-FCC8598F86AA}" type="slidenum">
              <a:rPr lang="ru-RU"/>
              <a:pPr lvl="1">
                <a:defRPr/>
              </a:pPr>
              <a:t>23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Результаты обучения в 5-9 классах</a:t>
            </a:r>
          </a:p>
        </p:txBody>
      </p:sp>
      <p:graphicFrame>
        <p:nvGraphicFramePr>
          <p:cNvPr id="5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88900" y="2092325"/>
          <a:ext cx="87376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73C4D5C-285B-4B0F-AB8D-B81B40E5DAEB}" type="slidenum">
              <a:rPr lang="ru-RU"/>
              <a:pPr lvl="1">
                <a:defRPr/>
              </a:pPr>
              <a:t>24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080375" cy="3714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СТАТИСТИКА 5-9 КЛАССОВ В СРАВНЕНИИ</a:t>
            </a:r>
          </a:p>
        </p:txBody>
      </p:sp>
      <p:graphicFrame>
        <p:nvGraphicFramePr>
          <p:cNvPr id="61597" name="Group 1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42318340"/>
              </p:ext>
            </p:extLst>
          </p:nvPr>
        </p:nvGraphicFramePr>
        <p:xfrm>
          <a:off x="323850" y="692150"/>
          <a:ext cx="8540750" cy="5241307"/>
        </p:xfrm>
        <a:graphic>
          <a:graphicData uri="http://schemas.openxmlformats.org/drawingml/2006/table">
            <a:tbl>
              <a:tblPr/>
              <a:tblGrid>
                <a:gridCol w="1068388"/>
                <a:gridCol w="1066800"/>
                <a:gridCol w="1068387"/>
                <a:gridCol w="1066800"/>
                <a:gridCol w="1068388"/>
                <a:gridCol w="1066800"/>
                <a:gridCol w="1068387"/>
                <a:gridCol w="1066800"/>
              </a:tblGrid>
              <a:tr h="576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 год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учащихся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«5»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«4» и «5»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 «3»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«2»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У/О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К/О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2008-2009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6,7%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26,7%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9,2%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87,4%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33,5%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2009-2010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5,8%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23,2%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8,9%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14,3%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85,7%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6,4%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18,7%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5,9%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19,9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7,2%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24,8%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11,3%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88,8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17/9,3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53/29,2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8/4,4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15/8,2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> 5-6 классов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25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> 7-9 классов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820606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26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образования в 5-6 классах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27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образования в 7-9 классах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28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3314B8B-ACFD-4547-9400-6B14DB858D7F}" type="slidenum">
              <a:rPr lang="ru-RU"/>
              <a:pPr lvl="1">
                <a:defRPr/>
              </a:pPr>
              <a:t>29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Преемственность в обучении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0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Arial" charset="0"/>
              <a:cs typeface="Arial" charset="0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Arial" charset="0"/>
              <a:cs typeface="Arial" charset="0"/>
            </a:endParaRPr>
          </a:p>
        </p:txBody>
      </p:sp>
      <p:graphicFrame>
        <p:nvGraphicFramePr>
          <p:cNvPr id="62969" name="Group 5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91071"/>
              </p:ext>
            </p:extLst>
          </p:nvPr>
        </p:nvGraphicFramePr>
        <p:xfrm>
          <a:off x="0" y="1268413"/>
          <a:ext cx="8929688" cy="1243376"/>
        </p:xfrm>
        <a:graphic>
          <a:graphicData uri="http://schemas.openxmlformats.org/drawingml/2006/table">
            <a:tbl>
              <a:tblPr/>
              <a:tblGrid>
                <a:gridCol w="792163"/>
                <a:gridCol w="1368425"/>
                <a:gridCol w="1296987"/>
                <a:gridCol w="647700"/>
                <a:gridCol w="936625"/>
                <a:gridCol w="1008063"/>
                <a:gridCol w="935037"/>
                <a:gridCol w="865188"/>
                <a:gridCol w="1079500"/>
              </a:tblGrid>
              <a:tr h="5764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Кол.учащ.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«4»и «5»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«3»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У/О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303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539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1968" name="Rectangle 47"/>
          <p:cNvSpPr>
            <a:spLocks noChangeArrowheads="1"/>
          </p:cNvSpPr>
          <p:nvPr/>
        </p:nvSpPr>
        <p:spPr bwMode="auto">
          <a:xfrm>
            <a:off x="0" y="3317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Arial" charset="0"/>
              <a:cs typeface="Arial" charset="0"/>
            </a:endParaRPr>
          </a:p>
        </p:txBody>
      </p:sp>
      <p:graphicFrame>
        <p:nvGraphicFramePr>
          <p:cNvPr id="62961" name="Group 4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45543"/>
              </p:ext>
            </p:extLst>
          </p:nvPr>
        </p:nvGraphicFramePr>
        <p:xfrm>
          <a:off x="34925" y="3213100"/>
          <a:ext cx="8929688" cy="1295401"/>
        </p:xfrm>
        <a:graphic>
          <a:graphicData uri="http://schemas.openxmlformats.org/drawingml/2006/table">
            <a:tbl>
              <a:tblPr/>
              <a:tblGrid>
                <a:gridCol w="792163"/>
                <a:gridCol w="1368425"/>
                <a:gridCol w="1296987"/>
                <a:gridCol w="642938"/>
                <a:gridCol w="976312"/>
                <a:gridCol w="984250"/>
                <a:gridCol w="962025"/>
                <a:gridCol w="877888"/>
                <a:gridCol w="1028700"/>
              </a:tblGrid>
              <a:tr h="363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Кол.учащ.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«4»и «5»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 «3»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У/О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4б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50800" y="1463675"/>
          <a:ext cx="8928100" cy="4859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BE1DA2B-4404-4848-8653-7EEE32B9E796}" type="slidenum">
              <a:rPr lang="ru-RU"/>
              <a:pPr lvl="1">
                <a:defRPr/>
              </a:pPr>
              <a:t>3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Количество учащихся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30</a:t>
            </a:fld>
            <a:endParaRPr lang="ru-RU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390627"/>
              </p:ext>
            </p:extLst>
          </p:nvPr>
        </p:nvGraphicFramePr>
        <p:xfrm>
          <a:off x="682625" y="1772816"/>
          <a:ext cx="7772400" cy="432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40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E00091C-0890-419B-A48F-A2F3D72A5BD7}" type="slidenum">
              <a:rPr lang="ru-RU"/>
              <a:pPr lvl="1">
                <a:defRPr/>
              </a:pPr>
              <a:t>31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Результаты обучения в 10-11 классах</a:t>
            </a:r>
          </a:p>
        </p:txBody>
      </p:sp>
      <p:graphicFrame>
        <p:nvGraphicFramePr>
          <p:cNvPr id="5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179388" y="2159000"/>
          <a:ext cx="8428037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56EADC4-A255-4CC1-A010-3FBFB232617C}" type="slidenum">
              <a:rPr lang="ru-RU"/>
              <a:pPr lvl="1">
                <a:defRPr/>
              </a:pPr>
              <a:t>32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80375" cy="4429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Статистика 10-11 классов в сравнении</a:t>
            </a:r>
          </a:p>
        </p:txBody>
      </p:sp>
      <p:graphicFrame>
        <p:nvGraphicFramePr>
          <p:cNvPr id="83131" name="Group 18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895478"/>
              </p:ext>
            </p:extLst>
          </p:nvPr>
        </p:nvGraphicFramePr>
        <p:xfrm>
          <a:off x="539750" y="836613"/>
          <a:ext cx="8229600" cy="5020049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00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Кол-во учащихся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«5»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«4» и «5»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Одна «3»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«2»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У/О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К/О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2008-2009 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8,8%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11,1%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88,8%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42,2%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2009-2010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11,8%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25,5%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13,7%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86,3%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37,3%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10,3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33,3%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28,6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5,7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31,4</a:t>
                      </a:r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2012-2013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7/15,5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12/26,6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25/55,5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1/2%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97,6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42,3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3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2013-2014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44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8/18,1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13/29,5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2/4,5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48</a:t>
                      </a:r>
                      <a:endParaRPr lang="ru-RU" sz="1800" b="1" dirty="0"/>
                    </a:p>
                  </a:txBody>
                  <a:tcPr marL="90000" marR="90000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B9219B2-0BA4-4294-9555-7C386877F438}" type="slidenum">
              <a:rPr lang="ru-RU"/>
              <a:pPr lvl="1">
                <a:defRPr/>
              </a:pPr>
              <a:t>33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Уровень обученности и качество образования в 10-11 классах</a:t>
            </a:r>
          </a:p>
        </p:txBody>
      </p:sp>
      <p:graphicFrame>
        <p:nvGraphicFramePr>
          <p:cNvPr id="5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25488" y="2062163"/>
          <a:ext cx="7864475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Количество учащихся пришедших в 10 класс</a:t>
            </a:r>
            <a:endParaRPr lang="ru-RU" dirty="0"/>
          </a:p>
        </p:txBody>
      </p:sp>
      <p:graphicFrame>
        <p:nvGraphicFramePr>
          <p:cNvPr id="5" name="Object 28"/>
          <p:cNvGraphicFramePr>
            <a:graphicFrameLocks noGrp="1"/>
          </p:cNvGraphicFramePr>
          <p:nvPr>
            <p:ph idx="1"/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3F2C852-6557-4C2D-BD66-D5567AA3A36B}" type="slidenum">
              <a:rPr lang="ru-RU" smtClean="0"/>
              <a:pPr lvl="1">
                <a:defRPr/>
              </a:pPr>
              <a:t>34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D3AED15-1900-4E98-9373-49185E9D0A6A}" type="slidenum">
              <a:rPr lang="ru-RU"/>
              <a:pPr lvl="1">
                <a:defRPr/>
              </a:pPr>
              <a:t>35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31168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dirty="0" smtClean="0"/>
              <a:t>                                                  </a:t>
            </a:r>
            <a:r>
              <a:rPr lang="ru-RU" sz="2400" dirty="0" smtClean="0"/>
              <a:t>РЕКОМЕНДАЦИИ</a:t>
            </a:r>
            <a:br>
              <a:rPr lang="ru-RU" sz="2400" dirty="0" smtClean="0"/>
            </a:br>
            <a:r>
              <a:rPr lang="ru-RU" sz="2400" dirty="0" smtClean="0"/>
              <a:t>учителям – предметникам и классным руководителям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124744"/>
            <a:ext cx="9144000" cy="5309394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стимулировать познавательную деятельность учащихся как средства саморазвития и самореализации личности;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применять современные формы и методы работы со средними, слабыми учащимися, развивать их интеллектуальные способности на основе </a:t>
            </a:r>
            <a:r>
              <a:rPr lang="ru-RU" sz="2000" dirty="0" err="1" smtClean="0"/>
              <a:t>деятельностного</a:t>
            </a:r>
            <a:r>
              <a:rPr lang="ru-RU" sz="2000" dirty="0" smtClean="0"/>
              <a:t> подхода;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использовать индивидуализацию и дифференциацию обучения учащихся;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формировать личность, готовую к самоопределению своего места в окружающем мире, способную к саморазвитию;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создавать положительное эмоциональное поле взаимоотношений “учитель – ученик”, “учитель – </a:t>
            </a:r>
            <a:r>
              <a:rPr lang="ru-RU" sz="2000" dirty="0" err="1" smtClean="0"/>
              <a:t>учитель</a:t>
            </a:r>
            <a:r>
              <a:rPr lang="ru-RU" sz="2000" dirty="0" smtClean="0"/>
              <a:t>”, “ученик – </a:t>
            </a:r>
            <a:r>
              <a:rPr lang="ru-RU" sz="2000" dirty="0" err="1" smtClean="0"/>
              <a:t>ученик</a:t>
            </a:r>
            <a:r>
              <a:rPr lang="ru-RU" sz="2000" dirty="0" smtClean="0"/>
              <a:t>”.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воспитывать положительное отношению к трудовой деятельности (учебе);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осуществлять систематическое взаимодействие между семьёй и школой с целью организации совместных действий для решения успешности обучения и социализации личности;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ru-RU" sz="2000" dirty="0" smtClean="0"/>
              <a:t>повышать собственный уровень профессионализма в соответствии с требованиями профессионального стандарта и запросами современного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Цели и задачи </a:t>
            </a:r>
            <a:br>
              <a:rPr lang="ru-RU" dirty="0" smtClean="0"/>
            </a:br>
            <a:r>
              <a:rPr lang="ru-RU" dirty="0" smtClean="0"/>
              <a:t>на 2013-2014 учебный год</a:t>
            </a:r>
            <a:endParaRPr lang="ru-RU" dirty="0"/>
          </a:p>
        </p:txBody>
      </p:sp>
      <p:sp>
        <p:nvSpPr>
          <p:cNvPr id="84995" name="Объект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8388424" cy="4114800"/>
          </a:xfrm>
        </p:spPr>
        <p:txBody>
          <a:bodyPr/>
          <a:lstStyle/>
          <a:p>
            <a:r>
              <a:rPr lang="ru-RU" b="1" dirty="0" smtClean="0"/>
              <a:t>Цель работы школы: </a:t>
            </a:r>
            <a:r>
              <a:rPr lang="ru-RU" sz="2400" dirty="0" smtClean="0"/>
              <a:t>создание условий для  </a:t>
            </a:r>
            <a:r>
              <a:rPr lang="ru-RU" sz="2400" dirty="0"/>
              <a:t>удовлетворения образовательных потребностей каждого </a:t>
            </a:r>
            <a:r>
              <a:rPr lang="ru-RU" sz="2400" dirty="0" smtClean="0"/>
              <a:t>ребенка, формирования гармонично развитой, социально активной, творческой личности, соответствующей социальному заказу.</a:t>
            </a:r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10943DF-8B8B-41F8-B294-59CF68E3B9F0}" type="slidenum">
              <a:rPr lang="ru-RU" smtClean="0"/>
              <a:pPr lvl="1">
                <a:defRPr/>
              </a:pPr>
              <a:t>36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"/>
            <a:ext cx="8080375" cy="360363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Задачи школы:</a:t>
            </a:r>
            <a:endParaRPr lang="ru-RU" sz="2800" dirty="0"/>
          </a:p>
        </p:txBody>
      </p:sp>
      <p:sp>
        <p:nvSpPr>
          <p:cNvPr id="8704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336704"/>
          </a:xfrm>
        </p:spPr>
        <p:txBody>
          <a:bodyPr/>
          <a:lstStyle/>
          <a:p>
            <a:pPr algn="just"/>
            <a:r>
              <a:rPr lang="ru-RU" sz="1900" dirty="0" smtClean="0"/>
              <a:t>Продолжение работы по освоению современных образовательных технологий, направленных </a:t>
            </a:r>
            <a:r>
              <a:rPr lang="ru-RU" sz="1900" b="1" u="sng" dirty="0" smtClean="0"/>
              <a:t>на повышение качества образования</a:t>
            </a:r>
          </a:p>
          <a:p>
            <a:pPr algn="just"/>
            <a:r>
              <a:rPr lang="ru-RU" sz="1900" dirty="0" smtClean="0"/>
              <a:t>Формирование комплекса инструментария, обеспечивающего определение качества результата образования школьников.</a:t>
            </a:r>
          </a:p>
          <a:p>
            <a:pPr algn="just"/>
            <a:r>
              <a:rPr lang="ru-RU" sz="1900" dirty="0" smtClean="0"/>
              <a:t>Повышение профессионального мастерства, методической грамотности  педагогов через самообразование, курсы повышения квалификации, участие в конкурсах, МО, использование современных информационных технологий.</a:t>
            </a:r>
          </a:p>
          <a:p>
            <a:pPr algn="just"/>
            <a:r>
              <a:rPr lang="ru-RU" sz="1900" dirty="0" smtClean="0"/>
              <a:t>Реализация плана мероприятий по введению ФГОС нового поколения.</a:t>
            </a:r>
          </a:p>
          <a:p>
            <a:pPr algn="just"/>
            <a:r>
              <a:rPr lang="ru-RU" sz="1900" dirty="0" smtClean="0"/>
              <a:t>Совершенствование технологий и методик работы с творческими и талантливыми детьми.</a:t>
            </a:r>
          </a:p>
          <a:p>
            <a:pPr algn="just"/>
            <a:r>
              <a:rPr lang="ru-RU" sz="1900" dirty="0" smtClean="0"/>
              <a:t>Выявление, обобщение и распространение опыта творчески работающих учителей.</a:t>
            </a:r>
          </a:p>
          <a:p>
            <a:pPr algn="just"/>
            <a:r>
              <a:rPr lang="ru-RU" sz="1900" dirty="0" smtClean="0"/>
              <a:t>Совершенствование организации научно-методической службы школы.</a:t>
            </a:r>
          </a:p>
          <a:p>
            <a:pPr algn="just"/>
            <a:r>
              <a:rPr lang="ru-RU" sz="1900" dirty="0" smtClean="0"/>
              <a:t>Развитие содержания образования, интеграция основного и дополнительного образования.</a:t>
            </a:r>
          </a:p>
          <a:p>
            <a:pPr algn="just"/>
            <a:r>
              <a:rPr lang="ru-RU" sz="1900" dirty="0" smtClean="0"/>
              <a:t>Совершенствование материально-технической базы школы в соответствии с требованиями ФГОС к оснащению образовательного процесса.</a:t>
            </a:r>
          </a:p>
          <a:p>
            <a:pPr algn="just"/>
            <a:r>
              <a:rPr lang="ru-RU" sz="1900" dirty="0" smtClean="0"/>
              <a:t>Формировать у обучающихся потребность в здоровом образе жизни. </a:t>
            </a:r>
          </a:p>
          <a:p>
            <a:pPr algn="just"/>
            <a:r>
              <a:rPr lang="ru-RU" sz="1900" dirty="0" smtClean="0"/>
              <a:t>Совершенствовать систему стимулирования творчески работающих учителей, которые своей системой урочной и внеурочной работы поддерживают постоянный познавательный интерес к обучению и укрепляют имидж школы. </a:t>
            </a:r>
          </a:p>
          <a:p>
            <a:pPr algn="just"/>
            <a:endParaRPr lang="ru-RU" sz="19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49C59C4-89D1-4792-87FC-0BADA0A9EB1F}" type="slidenum">
              <a:rPr lang="ru-RU" smtClean="0"/>
              <a:pPr lvl="1">
                <a:defRPr/>
              </a:pPr>
              <a:t>37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955800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88067" name="Объект 2"/>
          <p:cNvSpPr>
            <a:spLocks noGrp="1"/>
          </p:cNvSpPr>
          <p:nvPr>
            <p:ph idx="1"/>
          </p:nvPr>
        </p:nvSpPr>
        <p:spPr>
          <a:xfrm>
            <a:off x="682625" y="4365625"/>
            <a:ext cx="7772400" cy="17303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583959E-2A26-4EC2-A8AC-3892B755A52D}" type="slidenum">
              <a:rPr lang="ru-RU" smtClean="0"/>
              <a:pPr lvl="1">
                <a:defRPr/>
              </a:pPr>
              <a:t>38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AD888679-9569-43B1-8B6A-3C8F00EC3A6D}" type="slidenum">
              <a:rPr lang="ru-RU"/>
              <a:pPr lvl="1">
                <a:defRPr/>
              </a:pPr>
              <a:t>39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3403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/>
              <a:t>Государственная итоговая аттестация</a:t>
            </a:r>
            <a:br>
              <a:rPr lang="ru-RU" sz="6000" dirty="0" smtClean="0"/>
            </a:br>
            <a:r>
              <a:rPr lang="ru-RU" sz="6000" dirty="0" smtClean="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Результаты обучения</a:t>
            </a:r>
            <a:endParaRPr lang="ru-RU" dirty="0"/>
          </a:p>
        </p:txBody>
      </p:sp>
      <p:graphicFrame>
        <p:nvGraphicFramePr>
          <p:cNvPr id="5" name="Object 29"/>
          <p:cNvGraphicFramePr>
            <a:graphicFrameLocks noGrp="1"/>
          </p:cNvGraphicFramePr>
          <p:nvPr>
            <p:ph type="chart" idx="1"/>
          </p:nvPr>
        </p:nvGraphicFramePr>
        <p:xfrm>
          <a:off x="747713" y="2014538"/>
          <a:ext cx="749300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F6FA437-E335-4C12-A022-38BF7DDEBCEF}" type="slidenum">
              <a:rPr lang="ru-RU" smtClean="0"/>
              <a:pPr lvl="1">
                <a:defRPr/>
              </a:pPr>
              <a:t>4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Качество образования </a:t>
            </a:r>
            <a:br>
              <a:rPr lang="ru-RU" dirty="0" smtClean="0"/>
            </a:br>
            <a:r>
              <a:rPr lang="ru-RU" dirty="0" smtClean="0"/>
              <a:t>9 классы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11376"/>
              </p:ext>
            </p:extLst>
          </p:nvPr>
        </p:nvGraphicFramePr>
        <p:xfrm>
          <a:off x="467544" y="1916832"/>
          <a:ext cx="828092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682"/>
                <a:gridCol w="3480547"/>
                <a:gridCol w="2026691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Учебный год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выпускников окончивших 9 классов на «4» - «5»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Качество образования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2008-2009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29,4%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2009-2010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17,4%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2010-2011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16,1%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2011-2012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37,5%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2012-2013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17,5% (-20%)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29,4(+11,9)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40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51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Качество образования </a:t>
            </a:r>
            <a:br>
              <a:rPr lang="ru-RU" dirty="0"/>
            </a:br>
            <a:r>
              <a:rPr lang="ru-RU" dirty="0" smtClean="0"/>
              <a:t>11 класс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67638"/>
              </p:ext>
            </p:extLst>
          </p:nvPr>
        </p:nvGraphicFramePr>
        <p:xfrm>
          <a:off x="467544" y="2132856"/>
          <a:ext cx="8064895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1324"/>
                <a:gridCol w="3389750"/>
                <a:gridCol w="1973821"/>
              </a:tblGrid>
              <a:tr h="109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Учебный год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Кол-во выпускников окончивших 11 классов на «4» - «5»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Качество образования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2008-2009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53%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2009-2010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40%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2010-2011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37%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2011-2012</a:t>
                      </a:r>
                      <a:endParaRPr lang="ru-RU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39%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2012-2013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31,2%(-7,8%)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62,9(+31,7%)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41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1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ГИА-9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C89767-7FAB-46B1-B91A-68240546706C}" type="slidenum">
              <a:rPr lang="ru-RU" smtClean="0"/>
              <a:pPr lvl="1">
                <a:defRPr/>
              </a:pPr>
              <a:t>42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3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Выбор предметов выпускниками 9 класса в %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327373"/>
              </p:ext>
            </p:extLst>
          </p:nvPr>
        </p:nvGraphicFramePr>
        <p:xfrm>
          <a:off x="323528" y="1981200"/>
          <a:ext cx="8496943" cy="440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43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7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ГИА у выпускников 9-х </a:t>
            </a:r>
            <a:r>
              <a:rPr lang="ru-RU" dirty="0" smtClean="0"/>
              <a:t>классов К/О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44</a:t>
            </a:fld>
            <a:endParaRPr lang="ru-RU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444484"/>
              </p:ext>
            </p:extLst>
          </p:nvPr>
        </p:nvGraphicFramePr>
        <p:xfrm>
          <a:off x="107504" y="1988840"/>
          <a:ext cx="90364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2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ГИА у выпускников 9-х классов К/О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45</a:t>
            </a:fld>
            <a:endParaRPr lang="ru-RU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85227"/>
              </p:ext>
            </p:extLst>
          </p:nvPr>
        </p:nvGraphicFramePr>
        <p:xfrm>
          <a:off x="682624" y="1981200"/>
          <a:ext cx="84613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1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56431C7-EABA-45A7-8293-6CA436BC2D1E}" type="slidenum">
              <a:rPr lang="ru-RU"/>
              <a:pPr lvl="1">
                <a:defRPr/>
              </a:pPr>
              <a:t>46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080375" cy="5151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Русский язык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407621"/>
              </p:ext>
            </p:extLst>
          </p:nvPr>
        </p:nvGraphicFramePr>
        <p:xfrm>
          <a:off x="251520" y="764704"/>
          <a:ext cx="8496943" cy="45283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35907"/>
                <a:gridCol w="1388609"/>
                <a:gridCol w="1481236"/>
                <a:gridCol w="1193772"/>
                <a:gridCol w="507852"/>
                <a:gridCol w="507852"/>
                <a:gridCol w="2081715"/>
              </a:tblGrid>
              <a:tr h="576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Учебный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Кол-во учащихся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Средний балл 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Средняя отметка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Учитель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2009-2010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32,8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59,1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2010-2011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29,54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3,45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45,5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Пустоварова</a:t>
                      </a:r>
                      <a:r>
                        <a:rPr lang="ru-RU" sz="1600" b="1" dirty="0">
                          <a:effectLst/>
                        </a:rPr>
                        <a:t> О.В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30,9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3,85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Кулешова Н.М.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итого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30,41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3,70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51,6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2011-2012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4,17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78,2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Федорова Л.А.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3,65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88,2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64,7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Пустоварова</a:t>
                      </a:r>
                      <a:r>
                        <a:rPr lang="ru-RU" sz="1600" b="1" dirty="0">
                          <a:effectLst/>
                        </a:rPr>
                        <a:t> О.В.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итого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3,95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72,5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2012-2013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30,9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3,67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Сычева И.В.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9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30,65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3,65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51,7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/>
                          <a:ea typeface="Times New Roman"/>
                        </a:rPr>
                        <a:t>Пустоварова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 О.В.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248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FCA4A94-7DB3-4F95-B126-FB5A951AA29E}" type="slidenum">
              <a:rPr lang="ru-RU"/>
              <a:pPr lvl="1">
                <a:defRPr/>
              </a:pPr>
              <a:t>47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080375" cy="62785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Русский язык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62695"/>
              </p:ext>
            </p:extLst>
          </p:nvPr>
        </p:nvGraphicFramePr>
        <p:xfrm>
          <a:off x="395536" y="836712"/>
          <a:ext cx="8496943" cy="54987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5087"/>
                <a:gridCol w="1200973"/>
                <a:gridCol w="1200973"/>
                <a:gridCol w="878197"/>
                <a:gridCol w="878197"/>
                <a:gridCol w="878197"/>
                <a:gridCol w="764185"/>
                <a:gridCol w="655567"/>
                <a:gridCol w="655567"/>
              </a:tblGrid>
              <a:tr h="3927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Учебный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Кол-во учащихся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Распределение отметок в %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2010-2011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Район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46,5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98,4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52,0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Школа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48,4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32,3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51,7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2011-2012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Район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Школа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22,5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27,7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72,5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2012-2013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Район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304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99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60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9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Школа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92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32736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171/0,5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10041/30,7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12923/39,5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9601/29,3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9277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Район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307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1/0,3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105/34,2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128/41,7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73/23,8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64,8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9277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Школа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14/48,2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11/37,9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4/13,7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51,7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69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1849213-228F-462F-A436-BBE6B61EE79A}" type="slidenum">
              <a:rPr lang="ru-RU"/>
              <a:pPr lvl="1">
                <a:defRPr/>
              </a:pPr>
              <a:t>48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80375" cy="5151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Математика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94420"/>
              </p:ext>
            </p:extLst>
          </p:nvPr>
        </p:nvGraphicFramePr>
        <p:xfrm>
          <a:off x="323528" y="764704"/>
          <a:ext cx="8064896" cy="5732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5944"/>
                <a:gridCol w="1104336"/>
                <a:gridCol w="1080120"/>
                <a:gridCol w="936104"/>
                <a:gridCol w="864096"/>
                <a:gridCol w="936104"/>
                <a:gridCol w="1728192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Учебный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Кол-во учащихся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Средний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балл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Средняя отметка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Учитель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2009-2010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14,06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3,45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2010-2011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3,27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27,3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Замуреева</a:t>
                      </a:r>
                      <a:r>
                        <a:rPr lang="ru-RU" sz="1600" b="1" dirty="0">
                          <a:effectLst/>
                        </a:rPr>
                        <a:t> С.В.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19,65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4,1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60,0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Попова М.П.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17,65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3,80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48,4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3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2011-2012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3,85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Замуреева</a:t>
                      </a:r>
                      <a:r>
                        <a:rPr lang="ru-RU" sz="1600" b="1" dirty="0">
                          <a:effectLst/>
                        </a:rPr>
                        <a:t> С.В.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2012-2013 математика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3,87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67,5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Маяк И.В.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алгебра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62,5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геометрия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3,65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52,5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3,23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Замуреева С.В.</a:t>
                      </a: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Геометрия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2,92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61,54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3,43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Гребенникова О.Н.</a:t>
                      </a: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Геометрия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3,31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81,25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43,75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Геометрия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49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2A663AB-9AAE-4DD6-8A73-725DE86E6CDF}" type="slidenum">
              <a:rPr lang="ru-RU"/>
              <a:pPr lvl="1">
                <a:defRPr/>
              </a:pPr>
              <a:t>49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80375" cy="5151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Математика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452142"/>
              </p:ext>
            </p:extLst>
          </p:nvPr>
        </p:nvGraphicFramePr>
        <p:xfrm>
          <a:off x="323528" y="836712"/>
          <a:ext cx="8424937" cy="5184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6106"/>
                <a:gridCol w="1080120"/>
                <a:gridCol w="1008112"/>
                <a:gridCol w="792086"/>
                <a:gridCol w="936104"/>
                <a:gridCol w="936104"/>
                <a:gridCol w="1008112"/>
                <a:gridCol w="864098"/>
                <a:gridCol w="864095"/>
              </a:tblGrid>
              <a:tr h="3545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Учебный год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Кол-во учащихся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Распределение отметок в %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У\О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К\О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2010-2011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Район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42,9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37,8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16,9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97,6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54,7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Школа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51,6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16,1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32,3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2011-2012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РО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Район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1,2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19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98,8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39,9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Школа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2012-2013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Район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Школа</a:t>
                      </a:r>
                      <a:endParaRPr lang="ru-RU" sz="16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0/0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37,5/47,5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45/40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17,5/12,5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67,5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9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32724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192/0,6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16906/51,7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12841/39,2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2785/8,5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99,4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209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Район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307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1/0,3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237/77,218/62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54/17,6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15/4,9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99,7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22,8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3209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</a:rPr>
                        <a:t>Школа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10/34,4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1/3,4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37,9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5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Количество пропусков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022535"/>
              </p:ext>
            </p:extLst>
          </p:nvPr>
        </p:nvGraphicFramePr>
        <p:xfrm>
          <a:off x="323530" y="2132859"/>
          <a:ext cx="8136900" cy="40324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7380"/>
                <a:gridCol w="1627380"/>
                <a:gridCol w="1627380"/>
                <a:gridCol w="1627380"/>
                <a:gridCol w="1627380"/>
              </a:tblGrid>
              <a:tr h="764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пропущенных уроков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среднем на ученика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Пропущено без уважительной причины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среднем на ученика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2007-2009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34475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72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7922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17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2008-2009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37327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84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9842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22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2009-2010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38120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87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11061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25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2010-2011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34105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80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12470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29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2011-2012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33167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79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9516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23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2012-2013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30607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76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6395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16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2013-2014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35849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93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104"/>
                          </a:solidFill>
                          <a:effectLst/>
                        </a:rPr>
                        <a:t>7782</a:t>
                      </a:r>
                      <a:endParaRPr lang="ru-RU" sz="1800" b="1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104"/>
                          </a:solidFill>
                          <a:effectLst/>
                        </a:rPr>
                        <a:t>20</a:t>
                      </a:r>
                      <a:endParaRPr lang="ru-RU" sz="1800" b="1" dirty="0">
                        <a:solidFill>
                          <a:srgbClr val="000104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35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80375" cy="515144"/>
          </a:xfrm>
        </p:spPr>
        <p:txBody>
          <a:bodyPr/>
          <a:lstStyle/>
          <a:p>
            <a:pPr algn="ctr"/>
            <a:r>
              <a:rPr lang="ru-RU" dirty="0" smtClean="0"/>
              <a:t>ОБЩЕСТВОЗНАНИЕ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511939"/>
              </p:ext>
            </p:extLst>
          </p:nvPr>
        </p:nvGraphicFramePr>
        <p:xfrm>
          <a:off x="179512" y="548680"/>
          <a:ext cx="8424940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76113"/>
                <a:gridCol w="1249279"/>
                <a:gridCol w="1249279"/>
                <a:gridCol w="1011321"/>
                <a:gridCol w="516944"/>
                <a:gridCol w="1205778"/>
                <a:gridCol w="201622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Кол-во учащихся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Средняя отметка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2011-2012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81,3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Брянцева О.И.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64,3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Белозорова</a:t>
                      </a:r>
                      <a:r>
                        <a:rPr lang="ru-RU" sz="1600" dirty="0">
                          <a:effectLst/>
                        </a:rPr>
                        <a:t> Н.И.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3,85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2012-2013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63,33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Брянцева О.И.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26,9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3,7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Белозорова</a:t>
                      </a:r>
                      <a:r>
                        <a:rPr lang="ru-RU" sz="1600" dirty="0">
                          <a:effectLst/>
                        </a:rPr>
                        <a:t> Н.И.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50</a:t>
            </a:fld>
            <a:endParaRPr lang="ru-RU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77723"/>
              </p:ext>
            </p:extLst>
          </p:nvPr>
        </p:nvGraphicFramePr>
        <p:xfrm>
          <a:off x="107504" y="2492896"/>
          <a:ext cx="8784973" cy="3177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5291"/>
                <a:gridCol w="1173427"/>
                <a:gridCol w="1173427"/>
                <a:gridCol w="943374"/>
                <a:gridCol w="943374"/>
                <a:gridCol w="943374"/>
                <a:gridCol w="820902"/>
                <a:gridCol w="820902"/>
                <a:gridCol w="820902"/>
              </a:tblGrid>
              <a:tr h="2888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учащихся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Распределение отметок в %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К\О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8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2011-2012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2\2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39\36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56\53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10\9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Школа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8\26,7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18\60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4\13,3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84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2012-2013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11/36,67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14/46,67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5/16,67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63,3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42/3,3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403/32,1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695/55,4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114/9,1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64,5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28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9/37,5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15/62,5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62,5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28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15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80375" cy="443136"/>
          </a:xfrm>
        </p:spPr>
        <p:txBody>
          <a:bodyPr/>
          <a:lstStyle/>
          <a:p>
            <a:pPr algn="ctr"/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35307"/>
              </p:ext>
            </p:extLst>
          </p:nvPr>
        </p:nvGraphicFramePr>
        <p:xfrm>
          <a:off x="251520" y="620688"/>
          <a:ext cx="8208910" cy="1728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7771"/>
                <a:gridCol w="1368939"/>
                <a:gridCol w="1460254"/>
                <a:gridCol w="1176862"/>
                <a:gridCol w="499871"/>
                <a:gridCol w="500659"/>
                <a:gridCol w="1884554"/>
              </a:tblGrid>
              <a:tr h="598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учащихся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Средний балл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Средняя отметка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Учитель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2011-2012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4,4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Петросян Н.Н.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9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2012-2013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Петросян Н.Н.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30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2013-2014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21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3,66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50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Петросян Н.Н.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51</a:t>
            </a:fld>
            <a:endParaRPr lang="ru-RU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21140"/>
              </p:ext>
            </p:extLst>
          </p:nvPr>
        </p:nvGraphicFramePr>
        <p:xfrm>
          <a:off x="251519" y="2780928"/>
          <a:ext cx="8640961" cy="29523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00133"/>
                <a:gridCol w="1015648"/>
                <a:gridCol w="1224601"/>
                <a:gridCol w="798228"/>
                <a:gridCol w="1041977"/>
                <a:gridCol w="960107"/>
                <a:gridCol w="955130"/>
                <a:gridCol w="645048"/>
                <a:gridCol w="800089"/>
              </a:tblGrid>
              <a:tr h="2683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Кол-во учащихся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Распределение отметок в %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У\О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К\О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3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2011-2012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2\7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9\33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14\52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2\8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Школа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3\60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2\40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39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2012-2013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РО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0/0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1/50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0/0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150/41,1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156/42,7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50/13,7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56,4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7/58,3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4/33,3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41,6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  <a:tr h="268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2/33,3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1/16,6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525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080375" cy="659160"/>
          </a:xfrm>
        </p:spPr>
        <p:txBody>
          <a:bodyPr/>
          <a:lstStyle/>
          <a:p>
            <a:pPr algn="ctr"/>
            <a:r>
              <a:rPr lang="ru-RU" sz="3600" dirty="0" smtClean="0"/>
              <a:t>ИНФОРМАТИКА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63652"/>
              </p:ext>
            </p:extLst>
          </p:nvPr>
        </p:nvGraphicFramePr>
        <p:xfrm>
          <a:off x="611560" y="764704"/>
          <a:ext cx="7200801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5940"/>
                <a:gridCol w="1200824"/>
                <a:gridCol w="1027612"/>
                <a:gridCol w="1080120"/>
                <a:gridCol w="576064"/>
                <a:gridCol w="507123"/>
                <a:gridCol w="165311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Кол-во учащихся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Средний балл 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Средняя отметка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У\О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К\О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Учитель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2011-2012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Петросян А.С.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2012-2013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Петросян А.С.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Петросян Н.Н.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ИТОГО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4,5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2013-2014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Петросян А.С.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52</a:t>
            </a:fld>
            <a:endParaRPr lang="ru-RU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28821"/>
              </p:ext>
            </p:extLst>
          </p:nvPr>
        </p:nvGraphicFramePr>
        <p:xfrm>
          <a:off x="611560" y="3068960"/>
          <a:ext cx="7632848" cy="2682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855430"/>
                <a:gridCol w="1088786"/>
                <a:gridCol w="678215"/>
                <a:gridCol w="685248"/>
                <a:gridCol w="868785"/>
                <a:gridCol w="936104"/>
                <a:gridCol w="504056"/>
                <a:gridCol w="936104"/>
              </a:tblGrid>
              <a:tr h="1663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Учебный год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Кол-во учащихся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Распределение отметок в %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У\О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К\О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2011-2012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РО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Район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0\0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2\100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Школа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1\100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2012-2013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РО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Район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22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96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Школа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0/0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0/0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effectLst/>
                        </a:rPr>
                        <a:t>2/66,6</a:t>
                      </a:r>
                      <a:endParaRPr lang="ru-RU" sz="160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1/33,3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100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/>
                        </a:rPr>
                        <a:t>2013-2014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/>
                        </a:rPr>
                        <a:t>РО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5/2,4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68/33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90/43,7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43/20,9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64,5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effectLst/>
                        </a:rPr>
                        <a:t>Район</a:t>
                      </a:r>
                      <a:endParaRPr lang="ru-RU" sz="1600" b="1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effectLst/>
                        </a:rPr>
                        <a:t>Школа</a:t>
                      </a:r>
                      <a:endParaRPr lang="ru-RU" sz="16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1/50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1/50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18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Соответствие годовых отметок отметкам полученным на экзаменах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53</a:t>
            </a:fld>
            <a:endParaRPr lang="ru-RU"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223604"/>
              </p:ext>
            </p:extLst>
          </p:nvPr>
        </p:nvGraphicFramePr>
        <p:xfrm>
          <a:off x="682625" y="2276872"/>
          <a:ext cx="7772400" cy="38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24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F926D5CE-425B-4489-A245-7DB9FB02C748}" type="slidenum">
              <a:rPr lang="ru-RU"/>
              <a:pPr lvl="1">
                <a:defRPr/>
              </a:pPr>
              <a:t>54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Снизили годовую отметку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67200262"/>
              </p:ext>
            </p:extLst>
          </p:nvPr>
        </p:nvGraphicFramePr>
        <p:xfrm>
          <a:off x="755576" y="1700808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8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EB9FA1A-14C0-429E-97A2-F6846808EC2E}" type="slidenum">
              <a:rPr lang="ru-RU"/>
              <a:pPr lvl="1">
                <a:defRPr/>
              </a:pPr>
              <a:t>55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Повысили годовую отметку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1757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11815795"/>
              </p:ext>
            </p:extLst>
          </p:nvPr>
        </p:nvGraphicFramePr>
        <p:xfrm>
          <a:off x="611560" y="1828800"/>
          <a:ext cx="7920880" cy="45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64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660DE78-16DD-4C70-A6CF-1C4AF10AE06B}" type="slidenum">
              <a:rPr lang="ru-RU"/>
              <a:pPr lvl="1">
                <a:defRPr/>
              </a:pPr>
              <a:t>56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% несоответствия годовых отметок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06376" y="1895624"/>
          <a:ext cx="7507709" cy="429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197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и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625" y="1981200"/>
            <a:ext cx="7772400" cy="4472136"/>
          </a:xfrm>
        </p:spPr>
        <p:txBody>
          <a:bodyPr/>
          <a:lstStyle/>
          <a:p>
            <a:pPr algn="just"/>
            <a:r>
              <a:rPr lang="ru-RU" sz="2400" dirty="0"/>
              <a:t>Обсудить на заседании </a:t>
            </a:r>
            <a:r>
              <a:rPr lang="ru-RU" sz="2400" dirty="0" smtClean="0"/>
              <a:t>ШМО </a:t>
            </a:r>
            <a:r>
              <a:rPr lang="ru-RU" sz="2400" dirty="0"/>
              <a:t>результаты  </a:t>
            </a:r>
            <a:r>
              <a:rPr lang="ru-RU" sz="2400" dirty="0" smtClean="0"/>
              <a:t>ГИА в 9 классах, </a:t>
            </a:r>
            <a:r>
              <a:rPr lang="ru-RU" sz="2400" dirty="0"/>
              <a:t>объективность выставления текущих и итоговых отметок, сделать выводы, наметить план работы по  </a:t>
            </a:r>
            <a:r>
              <a:rPr lang="ru-RU" sz="2400" dirty="0" smtClean="0"/>
              <a:t>эффективной подготовке </a:t>
            </a:r>
            <a:r>
              <a:rPr lang="ru-RU" sz="2400" dirty="0"/>
              <a:t>к экзаменам.</a:t>
            </a:r>
          </a:p>
          <a:p>
            <a:pPr marL="0" indent="0">
              <a:buNone/>
            </a:pPr>
            <a:r>
              <a:rPr lang="ru-RU" sz="2400" b="1" dirty="0"/>
              <a:t>Выводы:</a:t>
            </a:r>
          </a:p>
          <a:p>
            <a:pPr marL="0" indent="0">
              <a:buNone/>
            </a:pPr>
            <a:r>
              <a:rPr lang="ru-RU" sz="2400" dirty="0"/>
              <a:t>Наряду с имеющимися положительными результатами в работе школы имеются недостатки:</a:t>
            </a:r>
            <a:br>
              <a:rPr lang="ru-RU" sz="2400" dirty="0"/>
            </a:br>
            <a:r>
              <a:rPr lang="ru-RU" sz="2400" dirty="0"/>
              <a:t>- все еще недостаточно эффективна работа с учащимися, имеющими низкую учебную мотивацию;</a:t>
            </a:r>
            <a:br>
              <a:rPr lang="ru-RU" sz="2400" dirty="0"/>
            </a:br>
            <a:r>
              <a:rPr lang="ru-RU" sz="2400" dirty="0"/>
              <a:t>- </a:t>
            </a:r>
            <a:r>
              <a:rPr lang="ru-RU" sz="2400" dirty="0" smtClean="0"/>
              <a:t>недостаточный уровень </a:t>
            </a:r>
            <a:r>
              <a:rPr lang="ru-RU" sz="2400" dirty="0"/>
              <a:t>умений и навыков самоанализа своей деятельности у учителей и </a:t>
            </a:r>
            <a:r>
              <a:rPr lang="ru-RU" sz="2400" dirty="0" smtClean="0"/>
              <a:t>учащихся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57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25647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ЕГЭ 2014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A61398D-CF15-4191-AB05-CB19F09C4E67}" type="slidenum">
              <a:rPr lang="ru-RU" smtClean="0"/>
              <a:pPr lvl="1">
                <a:defRPr/>
              </a:pPr>
              <a:t>58</a:t>
            </a:fld>
            <a:endParaRPr lang="ru-RU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4384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2014 году распоряжениями </a:t>
            </a:r>
            <a:r>
              <a:rPr lang="ru-RU" sz="2400" dirty="0" err="1" smtClean="0"/>
              <a:t>Рособрнадзора</a:t>
            </a:r>
            <a:r>
              <a:rPr lang="ru-RU" sz="2400" dirty="0" smtClean="0"/>
              <a:t> были установлены следующие минимальные баллы:</a:t>
            </a:r>
          </a:p>
          <a:p>
            <a:pPr lvl="0"/>
            <a:r>
              <a:rPr lang="ru-RU" sz="2400" dirty="0" smtClean="0"/>
              <a:t>русский язык - 24 балла;</a:t>
            </a:r>
          </a:p>
          <a:p>
            <a:pPr lvl="0"/>
            <a:r>
              <a:rPr lang="ru-RU" sz="2400" dirty="0" smtClean="0"/>
              <a:t>математика - 20 баллов;</a:t>
            </a:r>
          </a:p>
          <a:p>
            <a:pPr lvl="0"/>
            <a:r>
              <a:rPr lang="ru-RU" sz="2400" dirty="0" smtClean="0"/>
              <a:t>физика - 36 баллов;</a:t>
            </a:r>
          </a:p>
          <a:p>
            <a:pPr lvl="0"/>
            <a:r>
              <a:rPr lang="ru-RU" sz="2400" dirty="0" smtClean="0"/>
              <a:t>химия - 36 баллов;</a:t>
            </a:r>
          </a:p>
          <a:p>
            <a:pPr lvl="0"/>
            <a:r>
              <a:rPr lang="ru-RU" sz="2400" dirty="0" smtClean="0"/>
              <a:t>информатика и ИКТ - 40 баллов;</a:t>
            </a:r>
          </a:p>
          <a:p>
            <a:pPr lvl="0"/>
            <a:r>
              <a:rPr lang="ru-RU" sz="2400" dirty="0" smtClean="0"/>
              <a:t>биология - 36 балл;</a:t>
            </a:r>
          </a:p>
          <a:p>
            <a:pPr lvl="0"/>
            <a:r>
              <a:rPr lang="ru-RU" sz="2400" dirty="0" smtClean="0"/>
              <a:t>история - 32 балла; </a:t>
            </a:r>
          </a:p>
          <a:p>
            <a:pPr lvl="0"/>
            <a:r>
              <a:rPr lang="ru-RU" sz="2400" dirty="0" smtClean="0"/>
              <a:t>география - 37 баллов;</a:t>
            </a:r>
          </a:p>
          <a:p>
            <a:pPr lvl="0"/>
            <a:r>
              <a:rPr lang="ru-RU" sz="2400" dirty="0" smtClean="0"/>
              <a:t>обществознание - 39 баллов;</a:t>
            </a:r>
          </a:p>
          <a:p>
            <a:pPr lvl="0"/>
            <a:r>
              <a:rPr lang="ru-RU" sz="2400" dirty="0" smtClean="0"/>
              <a:t>литература - 32 балла;</a:t>
            </a:r>
          </a:p>
          <a:p>
            <a:pPr lvl="0"/>
            <a:r>
              <a:rPr lang="ru-RU" sz="2400" dirty="0" smtClean="0"/>
              <a:t>иностранные языки - 20 баллов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3056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1F4E535-4BA6-4DB0-83CD-5C5DA0881DA9}" type="slidenum">
              <a:rPr lang="ru-RU"/>
              <a:pPr lvl="1">
                <a:defRPr/>
              </a:pPr>
              <a:t>59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Выбор предметов выпускниками средней школы в %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828800"/>
          <a:ext cx="8280920" cy="46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70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80375" cy="1143000"/>
          </a:xfrm>
        </p:spPr>
        <p:txBody>
          <a:bodyPr/>
          <a:lstStyle/>
          <a:p>
            <a:pPr algn="ctr"/>
            <a:r>
              <a:rPr lang="ru-RU" sz="3200" dirty="0" smtClean="0"/>
              <a:t>Количество учащихся имеющих одну «3» по результатам учебного года (всего 21, 13 в начальной школе, 8 – в основной)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763079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6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080375" cy="1143000"/>
          </a:xfrm>
        </p:spPr>
        <p:txBody>
          <a:bodyPr/>
          <a:lstStyle/>
          <a:p>
            <a:pPr algn="ctr"/>
            <a:r>
              <a:rPr lang="ru-RU" sz="3600" dirty="0"/>
              <a:t>Выбор предметов выпускниками средней школы в 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60</a:t>
            </a:fld>
            <a:endParaRPr lang="ru-RU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6" cy="454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6661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93DD86A-0ADF-4B6F-B9DD-F8E151D3520C}" type="slidenum">
              <a:rPr lang="ru-RU"/>
              <a:pPr lvl="1">
                <a:defRPr/>
              </a:pPr>
              <a:t>61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080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Средний балл по русскому языку за последние восемь лет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828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62D3284-65A2-4A57-8223-03D817A12BEB}" type="slidenum">
              <a:rPr lang="ru-RU"/>
              <a:pPr lvl="1">
                <a:defRPr/>
              </a:pPr>
              <a:t>62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06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русскому языку </a:t>
            </a:r>
            <a:br>
              <a:rPr lang="ru-RU" sz="2800" b="1" dirty="0" smtClean="0"/>
            </a:br>
            <a:r>
              <a:rPr lang="ru-RU" sz="2800" b="1" dirty="0" smtClean="0"/>
              <a:t>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Сычева И.В.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733425" y="2032000"/>
          <a:ext cx="7964488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5AA3D9C2-F915-482D-B800-16F38EC27B2A}" type="slidenum">
              <a:rPr lang="ru-RU"/>
              <a:pPr lvl="1">
                <a:defRPr/>
              </a:pPr>
              <a:t>63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80375" cy="73116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Средний балл у выпускников, имеющих в аттестате «5», «4», «3» по русскому языку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980728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721F019-4798-4A1E-A40E-BA542DF90337}" type="slidenum">
              <a:rPr lang="ru-RU"/>
              <a:pPr lvl="1">
                <a:defRPr/>
              </a:pPr>
              <a:t>64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269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3400" dirty="0" smtClean="0"/>
              <a:t> </a:t>
            </a:r>
            <a:r>
              <a:rPr lang="ru-RU" sz="3400" b="1" dirty="0" smtClean="0"/>
              <a:t>СРЕДНИЙ БАЛЛ  ВЫПУСКНИКОВ </a:t>
            </a:r>
            <a:br>
              <a:rPr lang="ru-RU" sz="3400" b="1" dirty="0" smtClean="0"/>
            </a:br>
            <a:r>
              <a:rPr lang="ru-RU" sz="3400" b="1" dirty="0" smtClean="0"/>
              <a:t>ПО МАТЕМАТИКЕ</a:t>
            </a:r>
            <a:br>
              <a:rPr lang="ru-RU" sz="3400" b="1" dirty="0" smtClean="0"/>
            </a:br>
            <a:r>
              <a:rPr lang="ru-RU" sz="3400" b="1" dirty="0" smtClean="0"/>
              <a:t> ЗА ПОСЛЕДНИЕ ШЕСТЬ ЛЕТ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>
              <a:latin typeface="Verdana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7544419"/>
              </p:ext>
            </p:extLst>
          </p:nvPr>
        </p:nvGraphicFramePr>
        <p:xfrm>
          <a:off x="1043608" y="1828800"/>
          <a:ext cx="7992888" cy="42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F1AA8FC-FBDC-4D80-8B48-24B16D53EDA8}" type="slidenum">
              <a:rPr lang="ru-RU"/>
              <a:pPr lvl="1">
                <a:defRPr/>
              </a:pPr>
              <a:t>65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16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3000" b="1" dirty="0" smtClean="0"/>
              <a:t>Результаты (средний балл) ЕГЭ по математике 2013-2014 учебный год. Учитель </a:t>
            </a:r>
            <a:r>
              <a:rPr lang="ru-RU" sz="3000" b="1" dirty="0" err="1" smtClean="0"/>
              <a:t>Замуреева</a:t>
            </a:r>
            <a:r>
              <a:rPr lang="ru-RU" sz="3000" b="1" dirty="0" smtClean="0"/>
              <a:t> С.В.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550863" y="1765300"/>
          <a:ext cx="8542337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2F93048-59D6-4118-9FCE-D0ED0F36853A}" type="slidenum">
              <a:rPr lang="ru-RU"/>
              <a:pPr lvl="1">
                <a:defRPr/>
              </a:pPr>
              <a:t>66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609600"/>
            <a:ext cx="8080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Средний балл у выпускников, имеющих в аттестате отметки «5», «4», «3» по математике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88485600"/>
              </p:ext>
            </p:extLst>
          </p:nvPr>
        </p:nvGraphicFramePr>
        <p:xfrm>
          <a:off x="539552" y="2204864"/>
          <a:ext cx="82089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2753D4A-5C0C-4009-A415-88F192EBFF8E}" type="slidenum">
              <a:rPr lang="ru-RU"/>
              <a:pPr lvl="1">
                <a:defRPr/>
              </a:pPr>
              <a:t>67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47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8175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обществознанию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Учителя: Брянцева О.И./</a:t>
            </a:r>
            <a:r>
              <a:rPr lang="ru-RU" sz="2800" b="1" dirty="0" err="1" smtClean="0"/>
              <a:t>Белозорова</a:t>
            </a:r>
            <a:r>
              <a:rPr lang="ru-RU" sz="2800" b="1" dirty="0" smtClean="0"/>
              <a:t> Н.И.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C37F32E-70C6-4BF8-B787-8D207F2D2F87}" type="slidenum">
              <a:rPr lang="ru-RU"/>
              <a:pPr lvl="1">
                <a:defRPr/>
              </a:pPr>
              <a:t>68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СРЕДНИЙ БАЛЛ  ВЫПУСКНИКОВ </a:t>
            </a:r>
            <a:br>
              <a:rPr lang="ru-RU" sz="2800" b="1" dirty="0" smtClean="0"/>
            </a:br>
            <a:r>
              <a:rPr lang="ru-RU" sz="2800" b="1" dirty="0" smtClean="0"/>
              <a:t>ПО ОБЩЕСТВОЗНАНИЮ</a:t>
            </a:r>
            <a:br>
              <a:rPr lang="ru-RU" sz="2800" b="1" dirty="0" smtClean="0"/>
            </a:br>
            <a:r>
              <a:rPr lang="ru-RU" sz="2800" b="1" dirty="0" smtClean="0"/>
              <a:t> ЗА ПОСЛЕДНИЕ ПЯТЬ ЛЕТ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81569333"/>
              </p:ext>
            </p:extLst>
          </p:nvPr>
        </p:nvGraphicFramePr>
        <p:xfrm>
          <a:off x="539552" y="1828800"/>
          <a:ext cx="8280920" cy="45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B9A9D65-58F0-41FB-88FE-B15068010632}" type="slidenum">
              <a:rPr lang="ru-RU"/>
              <a:pPr lvl="1">
                <a:defRPr/>
              </a:pPr>
              <a:t>69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Средний балл у выпускников, имеющих в аттестате «5», «4», «3» по обществознанию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2128647"/>
              </p:ext>
            </p:extLst>
          </p:nvPr>
        </p:nvGraphicFramePr>
        <p:xfrm>
          <a:off x="755576" y="1828800"/>
          <a:ext cx="8208912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Предметы по которым учащиеся имеют одну «3»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4" y="1981200"/>
          <a:ext cx="82818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7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09DCB54-E420-4887-B5B6-5854779356E5}" type="slidenum">
              <a:rPr lang="ru-RU"/>
              <a:pPr lvl="1">
                <a:defRPr/>
              </a:pPr>
              <a:t>70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29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физике</a:t>
            </a:r>
            <a:br>
              <a:rPr lang="ru-RU" sz="2800" b="1" dirty="0" smtClean="0"/>
            </a:br>
            <a:r>
              <a:rPr lang="ru-RU" sz="2800" b="1" dirty="0" smtClean="0"/>
              <a:t>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Петросян А.С.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68AF20D-138F-45B9-9081-90718FF5F9F5}" type="slidenum">
              <a:rPr lang="ru-RU"/>
              <a:pPr lvl="1">
                <a:defRPr/>
              </a:pPr>
              <a:t>71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СРЕДНИЙ БАЛЛ  ВЫПУСКНИКОВ </a:t>
            </a:r>
            <a:br>
              <a:rPr lang="ru-RU" sz="2800" b="1" dirty="0" smtClean="0"/>
            </a:br>
            <a:r>
              <a:rPr lang="ru-RU" sz="2800" b="1" dirty="0" smtClean="0"/>
              <a:t>ПО ФИЗИКЕ</a:t>
            </a:r>
            <a:br>
              <a:rPr lang="ru-RU" sz="2800" b="1" dirty="0" smtClean="0"/>
            </a:br>
            <a:r>
              <a:rPr lang="ru-RU" sz="2800" b="1" dirty="0" smtClean="0"/>
              <a:t> ЗА ПОСЛЕДНИЕ ПЯТЬ ЛЕТ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635584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015A809F-5625-4261-9082-18A30509C872}" type="slidenum">
              <a:rPr lang="ru-RU"/>
              <a:pPr lvl="1">
                <a:defRPr/>
              </a:pPr>
              <a:t>72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/>
              <a:t>Средний балл у выпускников, имеющих в аттестате отметки «5», «4», «3» по физике</a:t>
            </a: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74656610"/>
              </p:ext>
            </p:extLst>
          </p:nvPr>
        </p:nvGraphicFramePr>
        <p:xfrm>
          <a:off x="539552" y="1828800"/>
          <a:ext cx="7992888" cy="3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0C28E20-6A74-43D6-B014-9945C07AFDC5}" type="slidenum">
              <a:rPr lang="ru-RU"/>
              <a:pPr lvl="1">
                <a:defRPr/>
              </a:pPr>
              <a:t>73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9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биологии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Петренко Т.Е.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5C7590-65A4-4296-A58A-0C1C5A3C4F53}" type="slidenum">
              <a:rPr lang="ru-RU"/>
              <a:pPr lvl="1">
                <a:defRPr/>
              </a:pPr>
              <a:t>74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СРЕДНИЙ БАЛЛ  ВЫПУСКНИКОВ </a:t>
            </a:r>
            <a:br>
              <a:rPr lang="ru-RU" sz="2800" b="1" dirty="0" smtClean="0"/>
            </a:br>
            <a:r>
              <a:rPr lang="ru-RU" sz="2800" b="1" dirty="0" smtClean="0"/>
              <a:t>ПО БИОЛОГИИ</a:t>
            </a:r>
            <a:br>
              <a:rPr lang="ru-RU" sz="2800" b="1" dirty="0" smtClean="0"/>
            </a:br>
            <a:r>
              <a:rPr lang="ru-RU" sz="2800" b="1" dirty="0" smtClean="0"/>
              <a:t> ЗА ПОСЛЕДНИЕ ПЯТЬ ЛЕТ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75897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4D30A36-25AF-4CB8-9A4A-D214844079BA}" type="slidenum">
              <a:rPr lang="ru-RU"/>
              <a:pPr lvl="1">
                <a:defRPr/>
              </a:pPr>
              <a:t>75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биологии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38426146"/>
              </p:ext>
            </p:extLst>
          </p:nvPr>
        </p:nvGraphicFramePr>
        <p:xfrm>
          <a:off x="539552" y="1828800"/>
          <a:ext cx="6775648" cy="41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1B9D95F-EE50-4032-9502-6FBF47024C72}" type="slidenum">
              <a:rPr lang="ru-RU"/>
              <a:pPr lvl="1">
                <a:defRPr/>
              </a:pPr>
              <a:t>76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1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химии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</a:t>
            </a:r>
            <a:r>
              <a:rPr lang="ru-RU" sz="2800" b="1" dirty="0" err="1" smtClean="0"/>
              <a:t>Шитикова</a:t>
            </a:r>
            <a:r>
              <a:rPr lang="ru-RU" sz="2800" b="1" dirty="0" smtClean="0"/>
              <a:t> Т.А.</a:t>
            </a:r>
          </a:p>
        </p:txBody>
      </p:sp>
      <p:graphicFrame>
        <p:nvGraphicFramePr>
          <p:cNvPr id="5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90E8F58E-2851-4C5C-BB07-01C2D71E1F49}" type="slidenum">
              <a:rPr lang="ru-RU"/>
              <a:pPr lvl="1">
                <a:defRPr/>
              </a:pPr>
              <a:t>77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СРЕДНИЙ БАЛЛ  ВЫПУСКНИКОВ </a:t>
            </a:r>
            <a:br>
              <a:rPr lang="ru-RU" sz="2800" b="1" dirty="0" smtClean="0"/>
            </a:br>
            <a:r>
              <a:rPr lang="ru-RU" sz="2800" b="1" dirty="0" smtClean="0"/>
              <a:t>ПО ХИМИИ ЗА ПОСЛЕДНИЕ ПЯТЬ ЛЕТ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6047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020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8AD049C-4C19-40D7-915C-3CE60E1D94E5}" type="slidenum">
              <a:rPr lang="ru-RU"/>
              <a:pPr lvl="1">
                <a:defRPr/>
              </a:pPr>
              <a:t>78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химии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6406"/>
              </p:ext>
            </p:extLst>
          </p:nvPr>
        </p:nvGraphicFramePr>
        <p:xfrm>
          <a:off x="467544" y="1828800"/>
          <a:ext cx="835292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490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E0C28E20-6A74-43D6-B014-9945C07AFDC5}" type="slidenum">
              <a:rPr lang="ru-RU"/>
              <a:pPr lvl="1">
                <a:defRPr/>
              </a:pPr>
              <a:t>79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59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истории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Брянцева О.И.</a:t>
            </a:r>
          </a:p>
        </p:txBody>
      </p:sp>
      <p:graphicFrame>
        <p:nvGraphicFramePr>
          <p:cNvPr id="5" name="Object 2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9286824"/>
              </p:ext>
            </p:extLst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1F86087-C437-4482-941E-D55710A55BFE}" type="slidenum">
              <a:rPr lang="ru-RU"/>
              <a:pPr lvl="1">
                <a:defRPr/>
              </a:pPr>
              <a:t>8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Количество учащихся закончивших учебный год с неудовлетворительными отметками (21 учащийся)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15C7590-65A4-4296-A58A-0C1C5A3C4F53}" type="slidenum">
              <a:rPr lang="ru-RU"/>
              <a:pPr lvl="1">
                <a:defRPr/>
              </a:pPr>
              <a:t>80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/>
              <a:t>СРЕДНИЙ БАЛЛ  ВЫПУСКНИКОВ </a:t>
            </a:r>
            <a:br>
              <a:rPr lang="ru-RU" sz="2800" b="1" dirty="0" smtClean="0"/>
            </a:br>
            <a:r>
              <a:rPr lang="ru-RU" sz="2800" b="1" dirty="0" smtClean="0"/>
              <a:t>ПО ИСТОРИИ</a:t>
            </a:r>
            <a:br>
              <a:rPr lang="ru-RU" sz="2800" b="1" dirty="0" smtClean="0"/>
            </a:br>
            <a:r>
              <a:rPr lang="ru-RU" sz="2800" b="1" dirty="0" smtClean="0"/>
              <a:t> ЗА ПОСЛЕДНИЕ ПЯТЬ ЛЕТ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375897"/>
              </p:ext>
            </p:extLst>
          </p:nvPr>
        </p:nvGraphicFramePr>
        <p:xfrm>
          <a:off x="682625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4D30A36-25AF-4CB8-9A4A-D214844079BA}" type="slidenum">
              <a:rPr lang="ru-RU"/>
              <a:pPr lvl="1">
                <a:defRPr/>
              </a:pPr>
              <a:t>81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истории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38426146"/>
              </p:ext>
            </p:extLst>
          </p:nvPr>
        </p:nvGraphicFramePr>
        <p:xfrm>
          <a:off x="539552" y="1828800"/>
          <a:ext cx="6775648" cy="41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1B9D95F-EE50-4032-9502-6FBF47024C72}" type="slidenum">
              <a:rPr lang="ru-RU"/>
              <a:pPr lvl="1">
                <a:defRPr/>
              </a:pPr>
              <a:t>82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1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литературе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Сычева И.В.</a:t>
            </a:r>
          </a:p>
        </p:txBody>
      </p:sp>
      <p:graphicFrame>
        <p:nvGraphicFramePr>
          <p:cNvPr id="5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0044790"/>
              </p:ext>
            </p:extLst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СРЕДНИЙ БАЛЛ  ВЫПУСКНИКОВ </a:t>
            </a:r>
            <a:br>
              <a:rPr lang="ru-RU" sz="3200" b="1" dirty="0" smtClean="0"/>
            </a:br>
            <a:r>
              <a:rPr lang="ru-RU" sz="3200" b="1" dirty="0" smtClean="0"/>
              <a:t>ПО ЛИТЕРАТУРЕ</a:t>
            </a:r>
            <a:br>
              <a:rPr lang="ru-RU" sz="3200" b="1" dirty="0" smtClean="0"/>
            </a:br>
            <a:r>
              <a:rPr lang="ru-RU" sz="3200" b="1" dirty="0" smtClean="0"/>
              <a:t> ЗА ПОСЛЕДНИЕ ПЯТЬ ЛЕТ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83</a:t>
            </a:fld>
            <a:endParaRPr lang="ru-RU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4" y="1981200"/>
          <a:ext cx="82818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8AD049C-4C19-40D7-915C-3CE60E1D94E5}" type="slidenum">
              <a:rPr lang="ru-RU"/>
              <a:pPr lvl="1">
                <a:defRPr/>
              </a:pPr>
              <a:t>84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литературе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6406"/>
              </p:ext>
            </p:extLst>
          </p:nvPr>
        </p:nvGraphicFramePr>
        <p:xfrm>
          <a:off x="467544" y="1828800"/>
          <a:ext cx="835292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4901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1B9D95F-EE50-4032-9502-6FBF47024C72}" type="slidenum">
              <a:rPr lang="ru-RU"/>
              <a:pPr lvl="1">
                <a:defRPr/>
              </a:pPr>
              <a:t>85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1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английскому языку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Балакина Г.И.</a:t>
            </a:r>
          </a:p>
        </p:txBody>
      </p:sp>
      <p:graphicFrame>
        <p:nvGraphicFramePr>
          <p:cNvPr id="5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8556188"/>
              </p:ext>
            </p:extLst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СРЕДНИЙ БАЛЛ  ВЫПУСКНИКОВ </a:t>
            </a:r>
            <a:br>
              <a:rPr lang="ru-RU" sz="3200" b="1" dirty="0" smtClean="0"/>
            </a:br>
            <a:r>
              <a:rPr lang="ru-RU" sz="3200" b="1" dirty="0" smtClean="0"/>
              <a:t>ПО АНГЛИЙСКОМУ ЯЗЫКУ</a:t>
            </a:r>
            <a:br>
              <a:rPr lang="ru-RU" sz="3200" b="1" dirty="0" smtClean="0"/>
            </a:br>
            <a:r>
              <a:rPr lang="ru-RU" sz="3200" b="1" dirty="0" smtClean="0"/>
              <a:t> ЗА ДВА ГОДА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86</a:t>
            </a:fld>
            <a:endParaRPr lang="ru-RU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4" y="1981200"/>
          <a:ext cx="82818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8AD049C-4C19-40D7-915C-3CE60E1D94E5}" type="slidenum">
              <a:rPr lang="ru-RU"/>
              <a:pPr lvl="1">
                <a:defRPr/>
              </a:pPr>
              <a:t>87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английскому языку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6406"/>
              </p:ext>
            </p:extLst>
          </p:nvPr>
        </p:nvGraphicFramePr>
        <p:xfrm>
          <a:off x="467544" y="1828800"/>
          <a:ext cx="835292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4901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1B9D95F-EE50-4032-9502-6FBF47024C72}" type="slidenum">
              <a:rPr lang="ru-RU"/>
              <a:pPr lvl="1">
                <a:defRPr/>
              </a:pPr>
              <a:t>88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1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68375" y="609600"/>
            <a:ext cx="7286625" cy="1143000"/>
          </a:xfrm>
        </p:spPr>
        <p:txBody>
          <a:bodyPr lIns="91440" tIns="45720" rIns="91440" bIns="45720" anchor="b"/>
          <a:lstStyle/>
          <a:p>
            <a:pPr algn="ctr" eaLnBrk="1" hangingPunct="1">
              <a:defRPr/>
            </a:pPr>
            <a:r>
              <a:rPr lang="ru-RU" sz="2800" b="1" dirty="0" smtClean="0"/>
              <a:t>Результаты (средний балл) ЕГЭ </a:t>
            </a:r>
            <a:br>
              <a:rPr lang="ru-RU" sz="2800" b="1" dirty="0" smtClean="0"/>
            </a:br>
            <a:r>
              <a:rPr lang="ru-RU" sz="2800" b="1" dirty="0" smtClean="0"/>
              <a:t>по информатике 2013-2014 учебный год.</a:t>
            </a:r>
            <a:br>
              <a:rPr lang="ru-RU" sz="2800" b="1" dirty="0" smtClean="0"/>
            </a:br>
            <a:r>
              <a:rPr lang="ru-RU" sz="2800" b="1" dirty="0" smtClean="0"/>
              <a:t> Учитель Петросян А.С.</a:t>
            </a:r>
          </a:p>
        </p:txBody>
      </p:sp>
      <p:graphicFrame>
        <p:nvGraphicFramePr>
          <p:cNvPr id="5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0332730"/>
              </p:ext>
            </p:extLst>
          </p:nvPr>
        </p:nvGraphicFramePr>
        <p:xfrm>
          <a:off x="735013" y="1966913"/>
          <a:ext cx="7964487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СРЕДНИЙ БАЛЛ  ВЫПУСКНИКОВ </a:t>
            </a:r>
            <a:br>
              <a:rPr lang="ru-RU" sz="3200" b="1" dirty="0" smtClean="0"/>
            </a:br>
            <a:r>
              <a:rPr lang="ru-RU" sz="3200" b="1" dirty="0" smtClean="0"/>
              <a:t>по информатике</a:t>
            </a:r>
            <a:br>
              <a:rPr lang="ru-RU" sz="3200" b="1" dirty="0" smtClean="0"/>
            </a:br>
            <a:r>
              <a:rPr lang="ru-RU" sz="3200" b="1" dirty="0" smtClean="0"/>
              <a:t> ЗА 2013-2014 год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89</a:t>
            </a:fld>
            <a:endParaRPr lang="ru-RU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2624" y="1981200"/>
          <a:ext cx="828186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1EA1175D-94C9-4594-8F7C-C3DC8F2AD240}" type="slidenum">
              <a:rPr lang="ru-RU"/>
              <a:pPr lvl="1">
                <a:defRPr/>
              </a:pPr>
              <a:t>9</a:t>
            </a:fld>
            <a:endParaRPr lang="ru-RU" dirty="0"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51514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dirty="0" smtClean="0"/>
              <a:t>Предметы по которым учащиеся имеют неудовлетворительные отметки(всего выставлено 66 двоек)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179512" y="1196752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B8AD049C-4C19-40D7-915C-3CE60E1D94E5}" type="slidenum">
              <a:rPr lang="ru-RU"/>
              <a:pPr lvl="1">
                <a:defRPr/>
              </a:pPr>
              <a:t>90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Средний балл у выпускников, имеющих в аттестате отметки «5», «4», «3» по информатике и ИКТ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66406"/>
              </p:ext>
            </p:extLst>
          </p:nvPr>
        </p:nvGraphicFramePr>
        <p:xfrm>
          <a:off x="467544" y="1828800"/>
          <a:ext cx="8352928" cy="37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34901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9AFFF0B-41B2-4AAA-88F6-DBD804BD1F23}" type="slidenum">
              <a:rPr lang="ru-RU"/>
              <a:pPr lvl="1">
                <a:defRPr/>
              </a:pPr>
              <a:t>91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9144000" cy="58356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/>
              <a:t>Цели: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b="1" dirty="0" smtClean="0"/>
              <a:t>Включение  педагогов в осознанный процесс овладения  инновационными технологиями, повышение их активности в этом процессе.</a:t>
            </a:r>
          </a:p>
          <a:p>
            <a:pPr eaLnBrk="1" hangingPunct="1">
              <a:lnSpc>
                <a:spcPct val="70000"/>
              </a:lnSpc>
            </a:pPr>
            <a:r>
              <a:rPr lang="ru-RU" sz="2400" b="1" dirty="0" smtClean="0"/>
              <a:t>Повышение качества образования обучающихся через повышение профессиональной компетентности педагогов.  </a:t>
            </a:r>
          </a:p>
          <a:p>
            <a:pPr eaLnBrk="1" hangingPunct="1">
              <a:lnSpc>
                <a:spcPct val="70000"/>
              </a:lnSpc>
            </a:pPr>
            <a:endParaRPr lang="ru-RU" sz="2400" b="1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dirty="0" smtClean="0"/>
              <a:t>Задачи: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b="1" dirty="0" smtClean="0"/>
              <a:t>Интенсифицировать  работу по развитию у  учащихся потребности овладения навыками работы с информацией, представленной в различной форме. 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b="1" dirty="0" smtClean="0"/>
              <a:t>Активизировать использование тестовых структур заданий в учебном процессе, в целях психологической и технологической подготовки учащихся к сдаче единого государственного экзамена, экзамена в новой форме.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b="1" dirty="0" smtClean="0"/>
              <a:t>Усилить </a:t>
            </a:r>
            <a:r>
              <a:rPr lang="ru-RU" sz="2400" b="1" dirty="0" err="1" smtClean="0"/>
              <a:t>межпредметные</a:t>
            </a:r>
            <a:r>
              <a:rPr lang="ru-RU" sz="2400" b="1" dirty="0" smtClean="0"/>
              <a:t> связи при обучении.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b="1" dirty="0" smtClean="0"/>
              <a:t>Использовать в организации учебной деятельности информационные технологии.</a:t>
            </a:r>
          </a:p>
          <a:p>
            <a:pPr algn="just" eaLnBrk="1" hangingPunct="1">
              <a:lnSpc>
                <a:spcPct val="70000"/>
              </a:lnSpc>
            </a:pPr>
            <a:r>
              <a:rPr lang="ru-RU" sz="2400" b="1" dirty="0" smtClean="0"/>
              <a:t>Продолжить целенаправленную работу по повышению общеобразовательного уровня учащихся через организацию различных форм работы.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659160"/>
          </a:xfrm>
        </p:spPr>
        <p:txBody>
          <a:bodyPr/>
          <a:lstStyle/>
          <a:p>
            <a:pPr algn="ctr"/>
            <a:r>
              <a:rPr lang="ru-RU" b="1" dirty="0"/>
              <a:t>Проект решения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15272"/>
          </a:xfrm>
        </p:spPr>
        <p:txBody>
          <a:bodyPr/>
          <a:lstStyle/>
          <a:p>
            <a:pPr algn="just"/>
            <a:r>
              <a:rPr lang="ru-RU" sz="1800" b="1" dirty="0" smtClean="0"/>
              <a:t>Для </a:t>
            </a:r>
            <a:r>
              <a:rPr lang="ru-RU" sz="1800" b="1" dirty="0"/>
              <a:t>своевременной корректировки системы подготовки к </a:t>
            </a:r>
            <a:r>
              <a:rPr lang="ru-RU" sz="1800" b="1" dirty="0" smtClean="0"/>
              <a:t>ГИА в форме ОГЭ и </a:t>
            </a:r>
            <a:r>
              <a:rPr lang="ru-RU" sz="1800" b="1" dirty="0"/>
              <a:t>ЕГЭ необходимо выявить пробелы в знаниях </a:t>
            </a:r>
            <a:r>
              <a:rPr lang="ru-RU" sz="1800" b="1" dirty="0" smtClean="0"/>
              <a:t>учащихся 8-9</a:t>
            </a:r>
            <a:r>
              <a:rPr lang="ru-RU" sz="1800" b="1" dirty="0"/>
              <a:t>, 10-11 </a:t>
            </a:r>
            <a:r>
              <a:rPr lang="ru-RU" sz="1800" b="1" dirty="0" smtClean="0"/>
              <a:t>классов. </a:t>
            </a:r>
            <a:endParaRPr lang="ru-RU" sz="1800" b="1" dirty="0"/>
          </a:p>
          <a:p>
            <a:pPr algn="just"/>
            <a:r>
              <a:rPr lang="ru-RU" sz="1800" b="1" dirty="0" smtClean="0"/>
              <a:t>Вести систематическую диагностику </a:t>
            </a:r>
            <a:r>
              <a:rPr lang="ru-RU" sz="1800" b="1" dirty="0"/>
              <a:t>знаний учащихся с целью своевременной ликвидации пробелов.</a:t>
            </a:r>
          </a:p>
          <a:p>
            <a:pPr algn="just"/>
            <a:r>
              <a:rPr lang="ru-RU" sz="1800" b="1" dirty="0" smtClean="0"/>
              <a:t>По </a:t>
            </a:r>
            <a:r>
              <a:rPr lang="ru-RU" sz="1800" b="1" dirty="0"/>
              <a:t>результатам диагностики и итогам предыдущих лет обучения по предмету в каждом классе рекомендуется выделить группы «успешных», «</a:t>
            </a:r>
            <a:r>
              <a:rPr lang="ru-RU" sz="1800" b="1" dirty="0" err="1"/>
              <a:t>среднеуспешных</a:t>
            </a:r>
            <a:r>
              <a:rPr lang="ru-RU" sz="1800" b="1" dirty="0"/>
              <a:t>» и «малоуспешных» школьников для осуществления </a:t>
            </a:r>
            <a:r>
              <a:rPr lang="ru-RU" sz="1800" b="1" dirty="0" smtClean="0"/>
              <a:t>дифференциации в обучении.</a:t>
            </a:r>
            <a:endParaRPr lang="ru-RU" sz="1800" b="1" dirty="0"/>
          </a:p>
          <a:p>
            <a:pPr algn="just"/>
            <a:r>
              <a:rPr lang="ru-RU" sz="1800" b="1" dirty="0" smtClean="0"/>
              <a:t>Параллельно </a:t>
            </a:r>
            <a:r>
              <a:rPr lang="ru-RU" sz="1800" b="1" dirty="0"/>
              <a:t>с изучением новых тем следует предусмотреть возможность повторения </a:t>
            </a:r>
            <a:r>
              <a:rPr lang="ru-RU" sz="1800" b="1" dirty="0" smtClean="0"/>
              <a:t>слабо </a:t>
            </a:r>
            <a:r>
              <a:rPr lang="ru-RU" sz="1800" b="1" dirty="0"/>
              <a:t>усвоенных разделов. При необходимости для некоторых учащихся целесообразно составить индивидуальные планы подготовки к ГИА </a:t>
            </a:r>
            <a:r>
              <a:rPr lang="ru-RU" sz="1800" b="1" dirty="0" smtClean="0"/>
              <a:t> 2015.</a:t>
            </a:r>
            <a:endParaRPr lang="ru-RU" sz="1800" b="1" dirty="0"/>
          </a:p>
          <a:p>
            <a:pPr algn="just"/>
            <a:r>
              <a:rPr lang="ru-RU" sz="1800" b="1" dirty="0" smtClean="0"/>
              <a:t>Регулярно использовать открытый банк заданий  </a:t>
            </a:r>
            <a:r>
              <a:rPr lang="ru-RU" sz="1800" b="1" dirty="0"/>
              <a:t>на </a:t>
            </a:r>
            <a:r>
              <a:rPr lang="ru-RU" sz="1800" b="1" dirty="0" smtClean="0"/>
              <a:t>сайте ФИПИ, своевременно знакомиться с нормативными документами, регламентирующими организацию и проведение ГИА 2015. Полученную </a:t>
            </a:r>
            <a:r>
              <a:rPr lang="ru-RU" sz="1800" b="1" dirty="0"/>
              <a:t>информацию </a:t>
            </a:r>
            <a:r>
              <a:rPr lang="ru-RU" sz="1800" b="1" dirty="0" smtClean="0"/>
              <a:t>активно использовать </a:t>
            </a:r>
            <a:r>
              <a:rPr lang="ru-RU" sz="1800" b="1" dirty="0"/>
              <a:t>в работе с учащимися по подготовке к ГИА – </a:t>
            </a:r>
            <a:r>
              <a:rPr lang="ru-RU" sz="1800" b="1" dirty="0" smtClean="0"/>
              <a:t>2015.</a:t>
            </a:r>
            <a:endParaRPr lang="ru-RU" sz="1800" b="1" dirty="0"/>
          </a:p>
          <a:p>
            <a:pPr algn="just"/>
            <a:r>
              <a:rPr lang="ru-RU" sz="1800" b="1" dirty="0" smtClean="0"/>
              <a:t>При </a:t>
            </a:r>
            <a:r>
              <a:rPr lang="ru-RU" sz="1800" b="1" dirty="0"/>
              <a:t>текущем и тематическом контроле более широко использовать задания со свободным развернутым ответом, требующим от учащихся умений кратко, по существу </a:t>
            </a:r>
            <a:r>
              <a:rPr lang="ru-RU" sz="1800" b="1" dirty="0" smtClean="0"/>
              <a:t>вопроса, </a:t>
            </a:r>
            <a:r>
              <a:rPr lang="ru-RU" sz="1800" b="1" dirty="0"/>
              <a:t>письменно излагать свои мысли.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92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925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80375" cy="29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6264696"/>
          </a:xfrm>
        </p:spPr>
        <p:txBody>
          <a:bodyPr/>
          <a:lstStyle/>
          <a:p>
            <a:pPr lvl="0" algn="just"/>
            <a:r>
              <a:rPr lang="ru-RU" sz="1800" b="1" dirty="0"/>
              <a:t>На заседании предметных методических объединениях обсудить результаты государственной (итоговой) аттестации выпускников 9-х, 11-х классов; провести качественный анализ затруднений, разработать план устранения недостатков и обеспечить безусловное его выполнение в течение года.</a:t>
            </a:r>
          </a:p>
          <a:p>
            <a:pPr lvl="0" algn="just"/>
            <a:r>
              <a:rPr lang="ru-RU" sz="1800" b="1" dirty="0"/>
              <a:t>Классным руководителям и учителям-предметникам активизировать работу по мотивации выпускников на их социализацию и адаптацию к новым экономическим условиям, самоопределение в отношении будущей профессии.</a:t>
            </a:r>
          </a:p>
          <a:p>
            <a:pPr lvl="0" algn="just"/>
            <a:r>
              <a:rPr lang="ru-RU" sz="1800" b="1" dirty="0" smtClean="0"/>
              <a:t>Вынести </a:t>
            </a:r>
            <a:r>
              <a:rPr lang="ru-RU" sz="1800" b="1" dirty="0"/>
              <a:t>на классно – обобщающий контроль параллели 9-х, 11-х классов, с целью выявления уровня </a:t>
            </a:r>
            <a:r>
              <a:rPr lang="ru-RU" sz="1800" b="1" dirty="0" err="1"/>
              <a:t>сформированности</a:t>
            </a:r>
            <a:r>
              <a:rPr lang="ru-RU" sz="1800" b="1" dirty="0"/>
              <a:t> ЗУН выпускников и оказание своевременной коррекционной работы  в знаниях учащихся, нуждающихся в педагогической поддержке. </a:t>
            </a:r>
          </a:p>
          <a:p>
            <a:pPr lvl="0" algn="just"/>
            <a:r>
              <a:rPr lang="ru-RU" sz="1800" b="1" dirty="0"/>
              <a:t>На заседаниях предметных методических </a:t>
            </a:r>
            <a:r>
              <a:rPr lang="ru-RU" sz="1800" b="1" dirty="0" smtClean="0"/>
              <a:t>объединений </a:t>
            </a:r>
            <a:r>
              <a:rPr lang="ru-RU" sz="1800" b="1" dirty="0"/>
              <a:t>обсуждать результаты проводимых контрольных срезов и намечать пути по ликвидации возникающих у учащихся затруднений.</a:t>
            </a:r>
          </a:p>
          <a:p>
            <a:pPr lvl="0" algn="just"/>
            <a:r>
              <a:rPr lang="ru-RU" sz="1800" b="1" dirty="0"/>
              <a:t>Пересмотреть  план работы ШМО в отношении деятельности с одаренными и слабоуспевающими детьми.</a:t>
            </a:r>
          </a:p>
          <a:p>
            <a:pPr lvl="0" algn="just"/>
            <a:r>
              <a:rPr lang="ru-RU" sz="1800" b="1" dirty="0"/>
              <a:t>Продолжать </a:t>
            </a:r>
            <a:r>
              <a:rPr lang="ru-RU" sz="1800" b="1" dirty="0" smtClean="0"/>
              <a:t>отрабатывать </a:t>
            </a:r>
            <a:r>
              <a:rPr lang="ru-RU" sz="1800" b="1" dirty="0"/>
              <a:t>систему </a:t>
            </a:r>
            <a:r>
              <a:rPr lang="ru-RU" sz="1800" b="1" dirty="0" smtClean="0"/>
              <a:t>организации и подготовки к государственной </a:t>
            </a:r>
            <a:r>
              <a:rPr lang="ru-RU" sz="1800" b="1" dirty="0"/>
              <a:t>итоговой аттестации выпускников школы в </a:t>
            </a:r>
            <a:r>
              <a:rPr lang="ru-RU" sz="1800" b="1" dirty="0" smtClean="0"/>
              <a:t>форме ОГЭ и </a:t>
            </a:r>
            <a:r>
              <a:rPr lang="ru-RU" sz="1800" b="1" dirty="0"/>
              <a:t>ЕГЭ </a:t>
            </a:r>
            <a:r>
              <a:rPr lang="ru-RU" sz="1800" b="1" dirty="0" smtClean="0"/>
              <a:t>через</a:t>
            </a:r>
            <a:r>
              <a:rPr lang="ru-RU" sz="1800" b="1" dirty="0"/>
              <a:t>: </a:t>
            </a:r>
            <a:r>
              <a:rPr lang="ru-RU" sz="1800" b="1" dirty="0" smtClean="0"/>
              <a:t>повышение </a:t>
            </a:r>
            <a:r>
              <a:rPr lang="ru-RU" sz="1800" b="1" dirty="0"/>
              <a:t>информационной компетенции участников образовательного процесса; </a:t>
            </a:r>
            <a:r>
              <a:rPr lang="ru-RU" sz="1800" b="1" dirty="0" smtClean="0"/>
              <a:t>практическую отработку </a:t>
            </a:r>
            <a:r>
              <a:rPr lang="ru-RU" sz="1800" b="1" dirty="0"/>
              <a:t>механизма </a:t>
            </a:r>
            <a:r>
              <a:rPr lang="ru-RU" sz="1800" b="1" dirty="0" smtClean="0"/>
              <a:t>ЕГЭ.</a:t>
            </a:r>
            <a:endParaRPr lang="ru-RU" sz="1800" b="1" dirty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93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25922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515144"/>
          </a:xfrm>
        </p:spPr>
        <p:txBody>
          <a:bodyPr/>
          <a:lstStyle/>
          <a:p>
            <a:pPr algn="ctr"/>
            <a:r>
              <a:rPr lang="ru-RU" dirty="0" smtClean="0"/>
              <a:t>ФИПИ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478F871F-179C-43D7-8D8A-EF57A044A9B2}" type="slidenum">
              <a:rPr lang="ru-RU" smtClean="0"/>
              <a:pPr lvl="1">
                <a:defRPr/>
              </a:pPr>
              <a:t>94</a:t>
            </a:fld>
            <a:endParaRPr lang="ru-RU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703" b="4054"/>
          <a:stretch>
            <a:fillRect/>
          </a:stretch>
        </p:blipFill>
        <p:spPr bwMode="auto">
          <a:xfrm>
            <a:off x="395536" y="1196752"/>
            <a:ext cx="8453746" cy="496855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4711</TotalTime>
  <Words>2985</Words>
  <Application>Microsoft Office PowerPoint</Application>
  <PresentationFormat>Экран (4:3)</PresentationFormat>
  <Paragraphs>1533</Paragraphs>
  <Slides>94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96" baseType="lpstr">
      <vt:lpstr>Training</vt:lpstr>
      <vt:lpstr>Company Handbook</vt:lpstr>
      <vt:lpstr>Презентация PowerPoint</vt:lpstr>
      <vt:lpstr>                    Итоги  2013-2014 учебного года</vt:lpstr>
      <vt:lpstr>Количество учащихся в школе</vt:lpstr>
      <vt:lpstr>Результаты обучения</vt:lpstr>
      <vt:lpstr>Количество пропусков</vt:lpstr>
      <vt:lpstr>Количество учащихся имеющих одну «3» по результатам учебного года (всего 21, 13 в начальной школе, 8 – в основной)</vt:lpstr>
      <vt:lpstr>Предметы по которым учащиеся имеют одну «3»</vt:lpstr>
      <vt:lpstr>Количество учащихся закончивших учебный год с неудовлетворительными отметками (21 учащийся)</vt:lpstr>
      <vt:lpstr>Предметы по которым учащиеся имеют неудовлетворительные отметки(всего выставлено 66 двоек)</vt:lpstr>
      <vt:lpstr>Презентация PowerPoint</vt:lpstr>
      <vt:lpstr>Презентация PowerPoint</vt:lpstr>
      <vt:lpstr>Количество двоек по математике, алгебре и геометрии за последние пять лет.</vt:lpstr>
      <vt:lpstr>Количество двоек по истории, обществознанию и географии за последние пять лет</vt:lpstr>
      <vt:lpstr>Количество двоек по физике, химии и биологии за последние пять лет</vt:lpstr>
      <vt:lpstr>Количество двоек по информатике за последние пять лет </vt:lpstr>
      <vt:lpstr>Количество двоек по иностранному языку за последние пять лет </vt:lpstr>
      <vt:lpstr>Начальная школа</vt:lpstr>
      <vt:lpstr>Результаты обучения в начальных классах</vt:lpstr>
      <vt:lpstr>Статистика начальных классов в сравнении</vt:lpstr>
      <vt:lpstr>Качество образования по классам</vt:lpstr>
      <vt:lpstr>Уровень обученности по классам</vt:lpstr>
      <vt:lpstr>Основная школа</vt:lpstr>
      <vt:lpstr>Результаты обучения в 5-9 классах</vt:lpstr>
      <vt:lpstr>СТАТИСТИКА 5-9 КЛАССОВ В СРАВНЕНИИ</vt:lpstr>
      <vt:lpstr>Уровень обученности 5-6 классов</vt:lpstr>
      <vt:lpstr>Уровень обученности 7-9 классов</vt:lpstr>
      <vt:lpstr>Качество образования в 5-6 классах</vt:lpstr>
      <vt:lpstr>Качество образования в 7-9 классах</vt:lpstr>
      <vt:lpstr>Преемственность в обучении</vt:lpstr>
      <vt:lpstr>Средняя школа</vt:lpstr>
      <vt:lpstr>Результаты обучения в 10-11 классах</vt:lpstr>
      <vt:lpstr>Статистика 10-11 классов в сравнении</vt:lpstr>
      <vt:lpstr>Уровень обученности и качество образования в 10-11 классах</vt:lpstr>
      <vt:lpstr>Количество учащихся пришедших в 10 класс</vt:lpstr>
      <vt:lpstr>                                                  РЕКОМЕНДАЦИИ учителям – предметникам и классным руководителям </vt:lpstr>
      <vt:lpstr>Цели и задачи  на 2013-2014 учебный год</vt:lpstr>
      <vt:lpstr>Задачи школы:</vt:lpstr>
      <vt:lpstr>Спасибо за внимание!</vt:lpstr>
      <vt:lpstr>Государственная итоговая аттестация 2014</vt:lpstr>
      <vt:lpstr>Качество образования  9 классы</vt:lpstr>
      <vt:lpstr>Качество образования  11 класс</vt:lpstr>
      <vt:lpstr>РЕЗУЛЬТАТЫ ГИА-9</vt:lpstr>
      <vt:lpstr>Выбор предметов выпускниками 9 класса в %</vt:lpstr>
      <vt:lpstr>Результаты ГИА у выпускников 9-х классов К/О</vt:lpstr>
      <vt:lpstr>Результаты ГИА у выпускников 9-х классов К/О</vt:lpstr>
      <vt:lpstr>Русский язык</vt:lpstr>
      <vt:lpstr>Русский язык</vt:lpstr>
      <vt:lpstr>Математика</vt:lpstr>
      <vt:lpstr>Математика</vt:lpstr>
      <vt:lpstr>ОБЩЕСТВОЗНАНИЕ</vt:lpstr>
      <vt:lpstr>ФИЗИКА</vt:lpstr>
      <vt:lpstr>ИНФОРМАТИКА</vt:lpstr>
      <vt:lpstr>Соответствие годовых отметок отметкам полученным на экзаменах</vt:lpstr>
      <vt:lpstr>Снизили годовую отметку</vt:lpstr>
      <vt:lpstr>Повысили годовую отметку</vt:lpstr>
      <vt:lpstr>% несоответствия годовых отметок</vt:lpstr>
      <vt:lpstr>Выводы и рекомендации:</vt:lpstr>
      <vt:lpstr>ЕГЭ 2014</vt:lpstr>
      <vt:lpstr>Выбор предметов выпускниками средней школы в %</vt:lpstr>
      <vt:lpstr>Выбор предметов выпускниками средней школы в %</vt:lpstr>
      <vt:lpstr>Средний балл по русскому языку за последние восемь лет</vt:lpstr>
      <vt:lpstr>Результаты (средний балл) ЕГЭ  по русскому языку  2013-2014 учебный год.  Учитель Сычева И.В.</vt:lpstr>
      <vt:lpstr>Средний балл у выпускников, имеющих в аттестате «5», «4», «3» по русскому языку </vt:lpstr>
      <vt:lpstr> СРЕДНИЙ БАЛЛ  ВЫПУСКНИКОВ  ПО МАТЕМАТИКЕ  ЗА ПОСЛЕДНИЕ ШЕСТЬ ЛЕТ</vt:lpstr>
      <vt:lpstr>Результаты (средний балл) ЕГЭ по математике 2013-2014 учебный год. Учитель Замуреева С.В.</vt:lpstr>
      <vt:lpstr>Средний балл у выпускников, имеющих в аттестате отметки «5», «4», «3» по математике </vt:lpstr>
      <vt:lpstr>Результаты (средний балл) ЕГЭ  по обществознанию 2013-2014 учебный год.  Учителя: Брянцева О.И./Белозорова Н.И.</vt:lpstr>
      <vt:lpstr>СРЕДНИЙ БАЛЛ  ВЫПУСКНИКОВ  ПО ОБЩЕСТВОЗНАНИЮ  ЗА ПОСЛЕДНИЕ ПЯТЬ ЛЕТ</vt:lpstr>
      <vt:lpstr>Средний балл у выпускников, имеющих в аттестате «5», «4», «3» по обществознанию</vt:lpstr>
      <vt:lpstr>Результаты (средний балл) ЕГЭ  по физике 2013-2014 учебный год.  Учитель Петросян А.С.</vt:lpstr>
      <vt:lpstr>СРЕДНИЙ БАЛЛ  ВЫПУСКНИКОВ  ПО ФИЗИКЕ  ЗА ПОСЛЕДНИЕ ПЯТЬ ЛЕТ</vt:lpstr>
      <vt:lpstr>Средний балл у выпускников, имеющих в аттестате отметки «5», «4», «3» по физике</vt:lpstr>
      <vt:lpstr>Результаты (средний балл) ЕГЭ  по биологии 2013-2014 учебный год.  Учитель Петренко Т.Е.</vt:lpstr>
      <vt:lpstr>СРЕДНИЙ БАЛЛ  ВЫПУСКНИКОВ  ПО БИОЛОГИИ  ЗА ПОСЛЕДНИЕ ПЯТЬ ЛЕТ</vt:lpstr>
      <vt:lpstr>Средний балл у выпускников, имеющих в аттестате отметки «5», «4», «3» по биологии</vt:lpstr>
      <vt:lpstr>Результаты (средний балл) ЕГЭ  по химии 2013-2014 учебный год.  Учитель Шитикова Т.А.</vt:lpstr>
      <vt:lpstr>СРЕДНИЙ БАЛЛ  ВЫПУСКНИКОВ  ПО ХИМИИ ЗА ПОСЛЕДНИЕ ПЯТЬ ЛЕТ</vt:lpstr>
      <vt:lpstr>Средний балл у выпускников, имеющих в аттестате отметки «5», «4», «3» по химии</vt:lpstr>
      <vt:lpstr>Результаты (средний балл) ЕГЭ  по истории 2013-2014 учебный год.  Учитель Брянцева О.И.</vt:lpstr>
      <vt:lpstr>СРЕДНИЙ БАЛЛ  ВЫПУСКНИКОВ  ПО ИСТОРИИ  ЗА ПОСЛЕДНИЕ ПЯТЬ ЛЕТ</vt:lpstr>
      <vt:lpstr>Средний балл у выпускников, имеющих в аттестате отметки «5», «4», «3» по истории</vt:lpstr>
      <vt:lpstr>Результаты (средний балл) ЕГЭ  по литературе 2013-2014 учебный год.  Учитель Сычева И.В.</vt:lpstr>
      <vt:lpstr>СРЕДНИЙ БАЛЛ  ВЫПУСКНИКОВ  ПО ЛИТЕРАТУРЕ  ЗА ПОСЛЕДНИЕ ПЯТЬ ЛЕТ</vt:lpstr>
      <vt:lpstr>Средний балл у выпускников, имеющих в аттестате отметки «5», «4», «3» по литературе</vt:lpstr>
      <vt:lpstr>Результаты (средний балл) ЕГЭ  по английскому языку 2013-2014 учебный год.  Учитель Балакина Г.И.</vt:lpstr>
      <vt:lpstr>СРЕДНИЙ БАЛЛ  ВЫПУСКНИКОВ  ПО АНГЛИЙСКОМУ ЯЗЫКУ  ЗА ДВА ГОДА</vt:lpstr>
      <vt:lpstr>Средний балл у выпускников, имеющих в аттестате отметки «5», «4», «3» по английскому языку</vt:lpstr>
      <vt:lpstr>Результаты (средний балл) ЕГЭ  по информатике 2013-2014 учебный год.  Учитель Петросян А.С.</vt:lpstr>
      <vt:lpstr>СРЕДНИЙ БАЛЛ  ВЫПУСКНИКОВ  по информатике  ЗА 2013-2014 год</vt:lpstr>
      <vt:lpstr>Средний балл у выпускников, имеющих в аттестате отметки «5», «4», «3» по информатике и ИКТ</vt:lpstr>
      <vt:lpstr>Презентация PowerPoint</vt:lpstr>
      <vt:lpstr>Проект решения </vt:lpstr>
      <vt:lpstr>Презентация PowerPoint</vt:lpstr>
      <vt:lpstr>ФИПИ</vt:lpstr>
    </vt:vector>
  </TitlesOfParts>
  <Company>КСОШ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2008-2009 учебного года</dc:title>
  <dc:creator>Завуч</dc:creator>
  <cp:lastModifiedBy>User</cp:lastModifiedBy>
  <cp:revision>201</cp:revision>
  <cp:lastPrinted>2014-08-29T06:57:04Z</cp:lastPrinted>
  <dcterms:created xsi:type="dcterms:W3CDTF">2009-08-23T12:42:25Z</dcterms:created>
  <dcterms:modified xsi:type="dcterms:W3CDTF">2014-11-05T06:18:36Z</dcterms:modified>
</cp:coreProperties>
</file>